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Roboto" panose="02000000000000000000" pitchFamily="2" charset="0"/>
      <p:regular r:id="rId33"/>
      <p:bold r:id="rId34"/>
      <p:italic r:id="rId35"/>
      <p:boldItalic r:id="rId36"/>
    </p:embeddedFont>
    <p:embeddedFont>
      <p:font typeface="Roboto Medium"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bbe209f807_5_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bbe209f807_5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bbe209f807_0_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bbe209f807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bbe209f807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bbe209f807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bbe209f807_5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1bbe209f807_5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1bbe209f807_0_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1bbe209f807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1bbe209f807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1bbe209f807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AutoNum type="alphaLcParenBoth"/>
            </a:pPr>
            <a:r>
              <a:rPr lang="vi"/>
              <a:t>CycleGAN, MUNIT, DRIT sử dụng cycle-consistency để chỉnh hóa forward pass G và backward pass F để tạo khả năng nghịch đảo trong trường hợp lý tưởng, tuy nhiên không thể thực hiện một cách hoàn toàn</a:t>
            </a:r>
            <a:endParaRPr/>
          </a:p>
          <a:p>
            <a:pPr marL="457200" lvl="0" indent="-298450" algn="l" rtl="0">
              <a:spcBef>
                <a:spcPts val="0"/>
              </a:spcBef>
              <a:spcAft>
                <a:spcPts val="0"/>
              </a:spcAft>
              <a:buSzPts val="1100"/>
              <a:buAutoNum type="alphaLcParenBoth"/>
            </a:pPr>
            <a:r>
              <a:rPr lang="vi"/>
              <a:t>Mô hình StyleFlow sử dụng một hàm có khả nghịch G để ánh xạ từ X sang Y và nghịch đảo của G là G^{-1} để ánh xạ ngược lại một cách chính xác.</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bbe209f807_0_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bbe209f80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bbe209f807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bbe209f807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bbe209f807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bbe209f807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bbe209f807_0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bbe209f80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1bbe209f807_0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1bbe209f80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1bbe209f807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1bbe209f807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1bbe209f807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1bbe209f807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
              <a:t>Ba thông số để đánh giá của SSIM: độ chói (luminance), độ tương phản (contrast) và cấu trúc (structure).</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bbe209f807_0_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bbe209f807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1bbe209f807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1bbe209f807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bbe209f807_1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bbe209f807_1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bbe209f807_10_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bbe209f807_1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bbe209f807_10_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bbe209f807_1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1bbe209f807_1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1bbe209f807_1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1bbe209f807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1bbe209f807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bbe209f807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bbe209f80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1bbe209f807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1bbe209f80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bbe209f807_0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bbe209f807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41288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bbe209f807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bbe209f807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bbe209f807_5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bbe209f807_5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bbe209f807_5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bbe209f807_5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bbe209f807_5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1bbe209f807_5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bbe209f807_5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bbe209f807_5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1bbe209f807_5_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1bbe209f807_5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vi"/>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3.xml"/><Relationship Id="rId6" Type="http://schemas.openxmlformats.org/officeDocument/2006/relationships/hyperlink" Target="https://arxiv.org/abs/1808.00948" TargetMode="External"/><Relationship Id="rId5" Type="http://schemas.openxmlformats.org/officeDocument/2006/relationships/hyperlink" Target="https://arxiv.org/abs/1804.04732" TargetMode="External"/><Relationship Id="rId4" Type="http://schemas.openxmlformats.org/officeDocument/2006/relationships/hyperlink" Target="https://arxiv.org/abs/1703.10593"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3.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20.png"/></Relationships>
</file>

<file path=ppt/slides/_rels/slide2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23.png"/></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image" Target="../media/image25.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phillipi/pix2pix"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junyanz.github.io/CycleGAN/" TargetMode="External"/><Relationship Id="rId5" Type="http://schemas.openxmlformats.org/officeDocument/2006/relationships/image" Target="../media/image6.png"/><Relationship Id="rId4" Type="http://schemas.openxmlformats.org/officeDocument/2006/relationships/hyperlink" Target="https://godatadriven.com/blog/how-to-style-transfer-your-own-image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sh-tsang.medium.com/review-srgan-srresnet-photo-realistic-super-resolution-gan-super-resolution-96a6fa19490"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hyperlink" Target="https://medium.com/free-code-camp/how-to-create-realistic-grand-theft-auto-5-graphics-with-deep-learning-cc092c4a69f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arxiv.org/abs/1807.03039"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1213925" y="356788"/>
            <a:ext cx="6724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Roboto"/>
              <a:ea typeface="Roboto"/>
              <a:cs typeface="Roboto"/>
              <a:sym typeface="Roboto"/>
            </a:endParaRPr>
          </a:p>
        </p:txBody>
      </p:sp>
      <p:sp>
        <p:nvSpPr>
          <p:cNvPr id="55" name="Google Shape;55;p13"/>
          <p:cNvSpPr/>
          <p:nvPr/>
        </p:nvSpPr>
        <p:spPr>
          <a:xfrm>
            <a:off x="830888" y="315124"/>
            <a:ext cx="7397400" cy="858000"/>
          </a:xfrm>
          <a:prstGeom prst="roundRect">
            <a:avLst>
              <a:gd name="adj" fmla="val 16667"/>
            </a:avLst>
          </a:prstGeom>
          <a:solidFill>
            <a:srgbClr val="CC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vi" sz="2100">
                <a:solidFill>
                  <a:schemeClr val="lt1"/>
                </a:solidFill>
                <a:latin typeface="Roboto Medium"/>
                <a:ea typeface="Roboto Medium"/>
                <a:cs typeface="Roboto Medium"/>
                <a:sym typeface="Roboto Medium"/>
              </a:rPr>
              <a:t>Chuyển đổi phong cách hình ảnh</a:t>
            </a:r>
            <a:endParaRPr sz="2100">
              <a:solidFill>
                <a:schemeClr val="lt1"/>
              </a:solidFill>
              <a:latin typeface="Roboto Medium"/>
              <a:ea typeface="Roboto Medium"/>
              <a:cs typeface="Roboto Medium"/>
              <a:sym typeface="Roboto Medium"/>
            </a:endParaRPr>
          </a:p>
        </p:txBody>
      </p:sp>
      <p:sp>
        <p:nvSpPr>
          <p:cNvPr id="56" name="Google Shape;56;p13"/>
          <p:cNvSpPr txBox="1"/>
          <p:nvPr/>
        </p:nvSpPr>
        <p:spPr>
          <a:xfrm>
            <a:off x="1162900" y="1359988"/>
            <a:ext cx="6860700" cy="14775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latin typeface="Roboto"/>
                <a:ea typeface="Roboto"/>
                <a:cs typeface="Roboto"/>
                <a:sym typeface="Roboto"/>
              </a:rPr>
              <a:t>Phạm Thành Trung*, Lê Văn Trung, Nguyễn Tuấn Trung, Lưu Hoàng Ngọc Trinh</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ctr" rtl="0">
              <a:spcBef>
                <a:spcPts val="0"/>
              </a:spcBef>
              <a:spcAft>
                <a:spcPts val="0"/>
              </a:spcAft>
              <a:buNone/>
            </a:pPr>
            <a:r>
              <a:rPr lang="vi">
                <a:latin typeface="Roboto"/>
                <a:ea typeface="Roboto"/>
                <a:cs typeface="Roboto"/>
                <a:sym typeface="Roboto"/>
              </a:rPr>
              <a:t>*Trường Đại học Công Nghiệp TP. Hồ Chí Minh</a:t>
            </a:r>
            <a:endParaRPr>
              <a:latin typeface="Roboto"/>
              <a:ea typeface="Roboto"/>
              <a:cs typeface="Roboto"/>
              <a:sym typeface="Roboto"/>
            </a:endParaRPr>
          </a:p>
          <a:p>
            <a:pPr marL="0" lvl="0" indent="0" algn="ctr" rtl="0">
              <a:spcBef>
                <a:spcPts val="0"/>
              </a:spcBef>
              <a:spcAft>
                <a:spcPts val="0"/>
              </a:spcAft>
              <a:buNone/>
            </a:pPr>
            <a:endParaRPr>
              <a:latin typeface="Roboto"/>
              <a:ea typeface="Roboto"/>
              <a:cs typeface="Roboto"/>
              <a:sym typeface="Roboto"/>
            </a:endParaRPr>
          </a:p>
          <a:p>
            <a:pPr marL="0" lvl="0" indent="0" algn="ctr" rtl="0">
              <a:spcBef>
                <a:spcPts val="0"/>
              </a:spcBef>
              <a:spcAft>
                <a:spcPts val="0"/>
              </a:spcAft>
              <a:buNone/>
            </a:pPr>
            <a:r>
              <a:rPr lang="vi">
                <a:latin typeface="Roboto"/>
                <a:ea typeface="Roboto"/>
                <a:cs typeface="Roboto"/>
                <a:sym typeface="Roboto"/>
              </a:rPr>
              <a:t>Môn Thị Giác Máy Tính</a:t>
            </a:r>
            <a:endParaRPr>
              <a:latin typeface="Roboto"/>
              <a:ea typeface="Roboto"/>
              <a:cs typeface="Roboto"/>
              <a:sym typeface="Roboto"/>
            </a:endParaRPr>
          </a:p>
          <a:p>
            <a:pPr marL="0" lvl="0" indent="0" algn="ctr" rtl="0">
              <a:spcBef>
                <a:spcPts val="0"/>
              </a:spcBef>
              <a:spcAft>
                <a:spcPts val="0"/>
              </a:spcAft>
              <a:buNone/>
            </a:pPr>
            <a:r>
              <a:rPr lang="vi">
                <a:latin typeface="Roboto"/>
                <a:ea typeface="Roboto"/>
                <a:cs typeface="Roboto"/>
                <a:sym typeface="Roboto"/>
              </a:rPr>
              <a:t>Ngày 17 tháng 12 năm 2022</a:t>
            </a:r>
            <a:endParaRPr>
              <a:latin typeface="Roboto"/>
              <a:ea typeface="Roboto"/>
              <a:cs typeface="Roboto"/>
              <a:sym typeface="Roboto"/>
            </a:endParaRPr>
          </a:p>
        </p:txBody>
      </p:sp>
      <p:pic>
        <p:nvPicPr>
          <p:cNvPr id="57" name="Google Shape;57;p13"/>
          <p:cNvPicPr preferRelativeResize="0"/>
          <p:nvPr/>
        </p:nvPicPr>
        <p:blipFill>
          <a:blip r:embed="rId3">
            <a:alphaModFix/>
          </a:blip>
          <a:stretch>
            <a:fillRect/>
          </a:stretch>
        </p:blipFill>
        <p:spPr>
          <a:xfrm>
            <a:off x="3442082" y="3135955"/>
            <a:ext cx="2259824" cy="985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2"/>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125" name="Google Shape;125;p22"/>
          <p:cNvSpPr txBox="1"/>
          <p:nvPr/>
        </p:nvSpPr>
        <p:spPr>
          <a:xfrm>
            <a:off x="314450" y="853500"/>
            <a:ext cx="8497500" cy="6312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1"/>
              </a:buClr>
              <a:buSzPts val="1500"/>
              <a:buChar char="-"/>
            </a:pPr>
            <a:r>
              <a:rPr lang="vi"/>
              <a:t>Strongly constrained translation: photo-realism với bộ dữ liệu ảnh content là GTAV và ảnh style là Cityscapes</a:t>
            </a:r>
            <a:endParaRPr sz="1500">
              <a:solidFill>
                <a:schemeClr val="dk1"/>
              </a:solidFill>
              <a:highlight>
                <a:srgbClr val="FFFFFF"/>
              </a:highlight>
            </a:endParaRPr>
          </a:p>
        </p:txBody>
      </p:sp>
      <p:pic>
        <p:nvPicPr>
          <p:cNvPr id="126" name="Google Shape;126;p22"/>
          <p:cNvPicPr preferRelativeResize="0"/>
          <p:nvPr/>
        </p:nvPicPr>
        <p:blipFill>
          <a:blip r:embed="rId3">
            <a:alphaModFix/>
          </a:blip>
          <a:stretch>
            <a:fillRect/>
          </a:stretch>
        </p:blipFill>
        <p:spPr>
          <a:xfrm>
            <a:off x="1619250" y="1391475"/>
            <a:ext cx="5905500" cy="2876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Mục lục</a:t>
            </a:r>
            <a:endParaRPr>
              <a:solidFill>
                <a:srgbClr val="CC0000"/>
              </a:solidFill>
              <a:latin typeface="Roboto"/>
              <a:ea typeface="Roboto"/>
              <a:cs typeface="Roboto"/>
              <a:sym typeface="Roboto"/>
            </a:endParaRPr>
          </a:p>
        </p:txBody>
      </p:sp>
      <p:sp>
        <p:nvSpPr>
          <p:cNvPr id="132" name="Google Shape;132;p23"/>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Phương pháp thực hiện</a:t>
            </a:r>
            <a:endParaRPr sz="1600">
              <a:solidFill>
                <a:srgbClr val="CC0000"/>
              </a:solidFill>
              <a:latin typeface="Roboto"/>
              <a:ea typeface="Roboto"/>
              <a:cs typeface="Roboto"/>
              <a:sym typeface="Roboto"/>
            </a:endParaRPr>
          </a:p>
          <a:p>
            <a:pPr marL="914400" lvl="1" indent="-330200" algn="l" rtl="0">
              <a:spcBef>
                <a:spcPts val="0"/>
              </a:spcBef>
              <a:spcAft>
                <a:spcPts val="0"/>
              </a:spcAft>
              <a:buClr>
                <a:srgbClr val="CC0000"/>
              </a:buClr>
              <a:buSzPts val="1600"/>
              <a:buFont typeface="Roboto"/>
              <a:buAutoNum type="alphaLcPeriod"/>
            </a:pPr>
            <a:r>
              <a:rPr lang="vi" sz="1600">
                <a:solidFill>
                  <a:srgbClr val="CC0000"/>
                </a:solidFill>
                <a:latin typeface="Roboto"/>
                <a:ea typeface="Roboto"/>
                <a:cs typeface="Roboto"/>
                <a:sym typeface="Roboto"/>
              </a:rPr>
              <a:t>Kiến trúc mô hình</a:t>
            </a:r>
            <a:endParaRPr sz="1600">
              <a:solidFill>
                <a:srgbClr val="CC0000"/>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Kiến trúc mô hình</a:t>
            </a:r>
            <a:endParaRPr>
              <a:solidFill>
                <a:srgbClr val="CC0000"/>
              </a:solidFill>
              <a:latin typeface="Roboto"/>
              <a:ea typeface="Roboto"/>
              <a:cs typeface="Roboto"/>
              <a:sym typeface="Roboto"/>
            </a:endParaRPr>
          </a:p>
        </p:txBody>
      </p:sp>
      <p:pic>
        <p:nvPicPr>
          <p:cNvPr id="138" name="Google Shape;138;p24"/>
          <p:cNvPicPr preferRelativeResize="0"/>
          <p:nvPr/>
        </p:nvPicPr>
        <p:blipFill>
          <a:blip r:embed="rId3">
            <a:alphaModFix/>
          </a:blip>
          <a:stretch>
            <a:fillRect/>
          </a:stretch>
        </p:blipFill>
        <p:spPr>
          <a:xfrm>
            <a:off x="207138" y="605375"/>
            <a:ext cx="8729725" cy="3932750"/>
          </a:xfrm>
          <a:prstGeom prst="rect">
            <a:avLst/>
          </a:prstGeom>
          <a:noFill/>
          <a:ln>
            <a:noFill/>
          </a:ln>
        </p:spPr>
      </p:pic>
      <p:sp>
        <p:nvSpPr>
          <p:cNvPr id="139" name="Google Shape;139;p24"/>
          <p:cNvSpPr txBox="1"/>
          <p:nvPr/>
        </p:nvSpPr>
        <p:spPr>
          <a:xfrm>
            <a:off x="3302988" y="4581900"/>
            <a:ext cx="2538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Kiến trúc mô hình StyleFlow</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5"/>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Kiến trúc mô hình</a:t>
            </a:r>
            <a:endParaRPr>
              <a:solidFill>
                <a:srgbClr val="CC0000"/>
              </a:solidFill>
              <a:latin typeface="Roboto"/>
              <a:ea typeface="Roboto"/>
              <a:cs typeface="Roboto"/>
              <a:sym typeface="Roboto"/>
            </a:endParaRPr>
          </a:p>
        </p:txBody>
      </p:sp>
      <p:grpSp>
        <p:nvGrpSpPr>
          <p:cNvPr id="145" name="Google Shape;145;p25"/>
          <p:cNvGrpSpPr/>
          <p:nvPr/>
        </p:nvGrpSpPr>
        <p:grpSpPr>
          <a:xfrm>
            <a:off x="486650" y="741200"/>
            <a:ext cx="8452800" cy="1262100"/>
            <a:chOff x="486650" y="741200"/>
            <a:chExt cx="8452800" cy="1262100"/>
          </a:xfrm>
        </p:grpSpPr>
        <p:sp>
          <p:nvSpPr>
            <p:cNvPr id="146" name="Google Shape;146;p25"/>
            <p:cNvSpPr txBox="1"/>
            <p:nvPr/>
          </p:nvSpPr>
          <p:spPr>
            <a:xfrm>
              <a:off x="486650" y="741200"/>
              <a:ext cx="8452800" cy="12621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Input là một cặp ảnh content (source domain) và style (target domain)</a:t>
              </a:r>
              <a:endParaRPr/>
            </a:p>
            <a:p>
              <a:pPr marL="914400" lvl="0" indent="-317500" algn="l" rtl="0">
                <a:spcBef>
                  <a:spcPts val="0"/>
                </a:spcBef>
                <a:spcAft>
                  <a:spcPts val="0"/>
                </a:spcAft>
                <a:buSzPts val="1400"/>
                <a:buChar char="+"/>
              </a:pPr>
              <a:r>
                <a:rPr lang="vi"/>
                <a:t>Forward pass (E): ảnh content X được ánh xạ thành deep features (X -&gt; Fx), ảnh style Y được pre-trained VGG19 trích xuất và ánh xạ sang shared feature space (Y -&gt; Fs)</a:t>
              </a:r>
              <a:endParaRPr/>
            </a:p>
            <a:p>
              <a:pPr marL="914400" lvl="0" indent="-317500" algn="l" rtl="0">
                <a:spcBef>
                  <a:spcPts val="0"/>
                </a:spcBef>
                <a:spcAft>
                  <a:spcPts val="0"/>
                </a:spcAft>
                <a:buSzPts val="1400"/>
                <a:buChar char="+"/>
              </a:pPr>
              <a:r>
                <a:rPr lang="vi"/>
                <a:t>Backward pass (E^{-1}): module SAN nhận Fx và Fs, biến đổi sang miền stylized space </a:t>
              </a:r>
              <a:endParaRPr/>
            </a:p>
            <a:p>
              <a:pPr marL="0" lvl="0" indent="0" algn="l" rtl="0">
                <a:spcBef>
                  <a:spcPts val="0"/>
                </a:spcBef>
                <a:spcAft>
                  <a:spcPts val="0"/>
                </a:spcAft>
                <a:buNone/>
              </a:pPr>
              <a:r>
                <a:rPr lang="vi"/>
                <a:t>sau đó ánh xạ ngược lại miền không gian ảnh thu được </a:t>
              </a:r>
              <a:endParaRPr/>
            </a:p>
          </p:txBody>
        </p:sp>
        <p:pic>
          <p:nvPicPr>
            <p:cNvPr id="147" name="Google Shape;147;p25"/>
            <p:cNvPicPr preferRelativeResize="0"/>
            <p:nvPr/>
          </p:nvPicPr>
          <p:blipFill>
            <a:blip r:embed="rId3">
              <a:alphaModFix/>
            </a:blip>
            <a:stretch>
              <a:fillRect/>
            </a:stretch>
          </p:blipFill>
          <p:spPr>
            <a:xfrm>
              <a:off x="8432900" y="1488850"/>
              <a:ext cx="229425" cy="218225"/>
            </a:xfrm>
            <a:prstGeom prst="rect">
              <a:avLst/>
            </a:prstGeom>
            <a:noFill/>
            <a:ln>
              <a:noFill/>
            </a:ln>
          </p:spPr>
        </p:pic>
      </p:grpSp>
      <p:pic>
        <p:nvPicPr>
          <p:cNvPr id="148" name="Google Shape;148;p25"/>
          <p:cNvPicPr preferRelativeResize="0"/>
          <p:nvPr/>
        </p:nvPicPr>
        <p:blipFill>
          <a:blip r:embed="rId4">
            <a:alphaModFix/>
          </a:blip>
          <a:stretch>
            <a:fillRect/>
          </a:stretch>
        </p:blipFill>
        <p:spPr>
          <a:xfrm>
            <a:off x="5002600" y="1703175"/>
            <a:ext cx="192000" cy="1969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6"/>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Mục lục</a:t>
            </a:r>
            <a:endParaRPr>
              <a:solidFill>
                <a:srgbClr val="CC0000"/>
              </a:solidFill>
            </a:endParaRPr>
          </a:p>
        </p:txBody>
      </p:sp>
      <p:sp>
        <p:nvSpPr>
          <p:cNvPr id="154" name="Google Shape;154;p26"/>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Phương pháp thực hiện</a:t>
            </a:r>
            <a:endParaRPr sz="1600">
              <a:solidFill>
                <a:srgbClr val="CC0000"/>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rgbClr val="CC0000"/>
              </a:buClr>
              <a:buSzPts val="1600"/>
              <a:buFont typeface="Roboto"/>
              <a:buAutoNum type="alphaLcPeriod"/>
            </a:pPr>
            <a:r>
              <a:rPr lang="vi" sz="1600">
                <a:solidFill>
                  <a:srgbClr val="CC0000"/>
                </a:solidFill>
                <a:highlight>
                  <a:srgbClr val="FFFFFF"/>
                </a:highlight>
                <a:latin typeface="Roboto"/>
                <a:ea typeface="Roboto"/>
                <a:cs typeface="Roboto"/>
                <a:sym typeface="Roboto"/>
              </a:rPr>
              <a:t>Phân tích tính nghịch đảo (Invertible Analysis)</a:t>
            </a:r>
            <a:endParaRPr sz="1600">
              <a:solidFill>
                <a:srgbClr val="CC0000"/>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7"/>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Phân tích tính nghịch đảo</a:t>
            </a:r>
            <a:endParaRPr>
              <a:solidFill>
                <a:srgbClr val="CC0000"/>
              </a:solidFill>
            </a:endParaRPr>
          </a:p>
        </p:txBody>
      </p:sp>
      <p:pic>
        <p:nvPicPr>
          <p:cNvPr id="160" name="Google Shape;160;p27"/>
          <p:cNvPicPr preferRelativeResize="0"/>
          <p:nvPr/>
        </p:nvPicPr>
        <p:blipFill>
          <a:blip r:embed="rId3">
            <a:alphaModFix/>
          </a:blip>
          <a:stretch>
            <a:fillRect/>
          </a:stretch>
        </p:blipFill>
        <p:spPr>
          <a:xfrm>
            <a:off x="2110149" y="669075"/>
            <a:ext cx="4613075" cy="3012200"/>
          </a:xfrm>
          <a:prstGeom prst="rect">
            <a:avLst/>
          </a:prstGeom>
          <a:noFill/>
          <a:ln>
            <a:noFill/>
          </a:ln>
        </p:spPr>
      </p:pic>
      <p:sp>
        <p:nvSpPr>
          <p:cNvPr id="161" name="Google Shape;161;p27"/>
          <p:cNvSpPr txBox="1"/>
          <p:nvPr/>
        </p:nvSpPr>
        <p:spPr>
          <a:xfrm>
            <a:off x="2156225" y="3893175"/>
            <a:ext cx="5113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a:t>(a) Sử dụng cycle-consistency loss (</a:t>
            </a:r>
            <a:r>
              <a:rPr lang="vi" u="sng">
                <a:solidFill>
                  <a:schemeClr val="hlink"/>
                </a:solidFill>
                <a:hlinkClick r:id="rId4"/>
              </a:rPr>
              <a:t>CycleGAN</a:t>
            </a:r>
            <a:r>
              <a:rPr lang="vi"/>
              <a:t>, </a:t>
            </a:r>
            <a:r>
              <a:rPr lang="vi" u="sng">
                <a:solidFill>
                  <a:schemeClr val="hlink"/>
                </a:solidFill>
                <a:hlinkClick r:id="rId5"/>
              </a:rPr>
              <a:t>MUNIT</a:t>
            </a:r>
            <a:r>
              <a:rPr lang="vi"/>
              <a:t>, </a:t>
            </a:r>
            <a:r>
              <a:rPr lang="vi" u="sng">
                <a:solidFill>
                  <a:schemeClr val="hlink"/>
                </a:solidFill>
                <a:hlinkClick r:id="rId6"/>
              </a:rPr>
              <a:t>DRIT</a:t>
            </a:r>
            <a:r>
              <a:rPr lang="vi"/>
              <a:t>) </a:t>
            </a:r>
            <a:endParaRPr/>
          </a:p>
          <a:p>
            <a:pPr marL="0" lvl="0" indent="0" algn="l" rtl="0">
              <a:spcBef>
                <a:spcPts val="0"/>
              </a:spcBef>
              <a:spcAft>
                <a:spcPts val="0"/>
              </a:spcAft>
              <a:buNone/>
            </a:pPr>
            <a:r>
              <a:rPr lang="vi"/>
              <a:t>(b) Sử dụng hàm có thể nghịch đảo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8"/>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Mục lục</a:t>
            </a:r>
            <a:endParaRPr>
              <a:solidFill>
                <a:srgbClr val="CC0000"/>
              </a:solidFill>
            </a:endParaRPr>
          </a:p>
        </p:txBody>
      </p:sp>
      <p:sp>
        <p:nvSpPr>
          <p:cNvPr id="167" name="Google Shape;167;p28"/>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Phương pháp thực hiện</a:t>
            </a:r>
            <a:endParaRPr sz="1600">
              <a:solidFill>
                <a:srgbClr val="CC0000"/>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rgbClr val="CC0000"/>
              </a:buClr>
              <a:buSzPts val="1600"/>
              <a:buFont typeface="Roboto"/>
              <a:buAutoNum type="alphaLcPeriod"/>
            </a:pPr>
            <a:r>
              <a:rPr lang="vi" sz="1600">
                <a:solidFill>
                  <a:srgbClr val="CC0000"/>
                </a:solidFill>
                <a:highlight>
                  <a:srgbClr val="FFFFFF"/>
                </a:highlight>
                <a:latin typeface="Roboto"/>
                <a:ea typeface="Roboto"/>
                <a:cs typeface="Roboto"/>
                <a:sym typeface="Roboto"/>
              </a:rPr>
              <a:t>StyleFlow</a:t>
            </a:r>
            <a:endParaRPr sz="1600">
              <a:solidFill>
                <a:srgbClr val="CC0000"/>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9"/>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StyleFlow</a:t>
            </a:r>
            <a:endParaRPr>
              <a:solidFill>
                <a:srgbClr val="CC0000"/>
              </a:solidFill>
            </a:endParaRPr>
          </a:p>
        </p:txBody>
      </p:sp>
      <p:sp>
        <p:nvSpPr>
          <p:cNvPr id="173" name="Google Shape;173;p29"/>
          <p:cNvSpPr txBox="1"/>
          <p:nvPr/>
        </p:nvSpPr>
        <p:spPr>
          <a:xfrm>
            <a:off x="0" y="561600"/>
            <a:ext cx="9144000" cy="2770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vi">
                <a:solidFill>
                  <a:schemeClr val="dk1"/>
                </a:solidFill>
              </a:rPr>
              <a:t>Squeeze Operation: là cầu nối trung gian giữa các blocks với nhau, giúp giảm kích thước feature map bằng cách chia nhỏ đặc trưng đầu vào</a:t>
            </a:r>
            <a:endParaRPr>
              <a:solidFill>
                <a:schemeClr val="dk1"/>
              </a:solidFill>
            </a:endParaRPr>
          </a:p>
          <a:p>
            <a:pPr marL="457200" lvl="0" indent="-317500" algn="l" rtl="0">
              <a:spcBef>
                <a:spcPts val="0"/>
              </a:spcBef>
              <a:spcAft>
                <a:spcPts val="0"/>
              </a:spcAft>
              <a:buClr>
                <a:schemeClr val="dk1"/>
              </a:buClr>
              <a:buSzPts val="1400"/>
              <a:buChar char="-"/>
            </a:pPr>
            <a:r>
              <a:rPr lang="vi">
                <a:solidFill>
                  <a:schemeClr val="dk1"/>
                </a:solidFill>
              </a:rPr>
              <a:t>Flow module: bao gồm 3 biến đổi khả nghịch là Actnorm layer, Conv 1x1, Coupling layer</a:t>
            </a:r>
            <a:endParaRPr>
              <a:solidFill>
                <a:schemeClr val="dk1"/>
              </a:solidFill>
            </a:endParaRPr>
          </a:p>
          <a:p>
            <a:pPr marL="914400" lvl="0" indent="-317500" algn="l" rtl="0">
              <a:spcBef>
                <a:spcPts val="0"/>
              </a:spcBef>
              <a:spcAft>
                <a:spcPts val="0"/>
              </a:spcAft>
              <a:buClr>
                <a:schemeClr val="dk1"/>
              </a:buClr>
              <a:buSzPts val="1400"/>
              <a:buChar char="+"/>
            </a:pPr>
            <a:r>
              <a:rPr lang="vi">
                <a:solidFill>
                  <a:schemeClr val="dk1"/>
                </a:solidFill>
              </a:rPr>
              <a:t>Actnorm layer là activation normalization, nhằm chuẩn hóa dữ liệu</a:t>
            </a:r>
            <a:endParaRPr>
              <a:solidFill>
                <a:schemeClr val="dk1"/>
              </a:solidFill>
            </a:endParaRPr>
          </a:p>
          <a:p>
            <a:pPr marL="914400" lvl="0" indent="-317500" algn="l" rtl="0">
              <a:spcBef>
                <a:spcPts val="0"/>
              </a:spcBef>
              <a:spcAft>
                <a:spcPts val="0"/>
              </a:spcAft>
              <a:buClr>
                <a:schemeClr val="dk1"/>
              </a:buClr>
              <a:buSzPts val="1400"/>
              <a:buChar char="+"/>
            </a:pPr>
            <a:r>
              <a:rPr lang="vi">
                <a:solidFill>
                  <a:schemeClr val="dk1"/>
                </a:solidFill>
              </a:rPr>
              <a:t>Conv 1x1: giúp hoán vị kênh do nhược điểm của Coupling chia đầu vào thành 2 phân vùng, nhưng chỉ có 1 được biến đổi</a:t>
            </a:r>
            <a:endParaRPr>
              <a:solidFill>
                <a:schemeClr val="dk1"/>
              </a:solidFill>
            </a:endParaRPr>
          </a:p>
          <a:p>
            <a:pPr marL="914400" lvl="0" indent="-317500" algn="l" rtl="0">
              <a:spcBef>
                <a:spcPts val="0"/>
              </a:spcBef>
              <a:spcAft>
                <a:spcPts val="0"/>
              </a:spcAft>
              <a:buClr>
                <a:schemeClr val="dk1"/>
              </a:buClr>
              <a:buSzPts val="1400"/>
              <a:buChar char="+"/>
            </a:pPr>
            <a:r>
              <a:rPr lang="vi">
                <a:solidFill>
                  <a:schemeClr val="dk1"/>
                </a:solidFill>
              </a:rPr>
              <a:t>Coupling layer: giúp cho biến đổi có thể khả nghịch</a:t>
            </a:r>
            <a:endParaRPr>
              <a:solidFill>
                <a:schemeClr val="dk1"/>
              </a:solidFill>
            </a:endParaRPr>
          </a:p>
          <a:p>
            <a:pPr marL="457200" lvl="0" indent="-317500" algn="l" rtl="0">
              <a:spcBef>
                <a:spcPts val="0"/>
              </a:spcBef>
              <a:spcAft>
                <a:spcPts val="0"/>
              </a:spcAft>
              <a:buClr>
                <a:schemeClr val="dk1"/>
              </a:buClr>
              <a:buSzPts val="1400"/>
              <a:buChar char="-"/>
            </a:pPr>
            <a:r>
              <a:rPr lang="vi">
                <a:solidFill>
                  <a:schemeClr val="dk1"/>
                </a:solidFill>
              </a:rPr>
              <a:t>Style-Aware Normalization module (SAN): giúp giữ cho nội dung trong ảnh content ít bị biến dạng trong quá trình biến đổi</a:t>
            </a:r>
            <a:endParaRPr>
              <a:solidFill>
                <a:schemeClr val="dk1"/>
              </a:solidFill>
            </a:endParaRPr>
          </a:p>
          <a:p>
            <a:pPr marL="914400" lvl="0" indent="-317500" algn="l" rtl="0">
              <a:spcBef>
                <a:spcPts val="0"/>
              </a:spcBef>
              <a:spcAft>
                <a:spcPts val="0"/>
              </a:spcAft>
              <a:buClr>
                <a:schemeClr val="dk1"/>
              </a:buClr>
              <a:buSzPts val="1400"/>
              <a:buChar char="+"/>
            </a:pPr>
            <a:r>
              <a:rPr lang="vi">
                <a:solidFill>
                  <a:schemeClr val="dk1"/>
                </a:solidFill>
              </a:rPr>
              <a:t>Content &amp; Style: content được định nghĩa như channel-wise normalized term còn style được biểu diễn bởi mean và variance. Do đó, sử dụng normalizing flows để trích xuất ảnh content và sử dụng pre-trained VGG để trích xuất ảnh style.</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0"/>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Mục lục</a:t>
            </a:r>
            <a:endParaRPr>
              <a:solidFill>
                <a:srgbClr val="CC0000"/>
              </a:solidFill>
            </a:endParaRPr>
          </a:p>
        </p:txBody>
      </p:sp>
      <p:sp>
        <p:nvSpPr>
          <p:cNvPr id="179" name="Google Shape;179;p30"/>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Phương pháp thực hiện</a:t>
            </a:r>
            <a:endParaRPr sz="1600">
              <a:solidFill>
                <a:srgbClr val="CC0000"/>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rgbClr val="CC0000"/>
              </a:buClr>
              <a:buSzPts val="1600"/>
              <a:buFont typeface="Roboto"/>
              <a:buAutoNum type="alphaLcPeriod"/>
            </a:pPr>
            <a:r>
              <a:rPr lang="vi" sz="1600">
                <a:solidFill>
                  <a:srgbClr val="CC0000"/>
                </a:solidFill>
                <a:highlight>
                  <a:srgbClr val="FFFFFF"/>
                </a:highlight>
                <a:latin typeface="Roboto"/>
                <a:ea typeface="Roboto"/>
                <a:cs typeface="Roboto"/>
                <a:sym typeface="Roboto"/>
              </a:rPr>
              <a:t>Hàm tổn thất</a:t>
            </a:r>
            <a:endParaRPr sz="1600">
              <a:solidFill>
                <a:srgbClr val="CC0000"/>
              </a:solidFill>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1"/>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Hàm tổn thất</a:t>
            </a:r>
            <a:endParaRPr>
              <a:solidFill>
                <a:srgbClr val="CC0000"/>
              </a:solidFill>
            </a:endParaRPr>
          </a:p>
        </p:txBody>
      </p:sp>
      <p:sp>
        <p:nvSpPr>
          <p:cNvPr id="185" name="Google Shape;185;p31"/>
          <p:cNvSpPr txBox="1"/>
          <p:nvPr/>
        </p:nvSpPr>
        <p:spPr>
          <a:xfrm>
            <a:off x="0" y="866525"/>
            <a:ext cx="91440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Hàm tổn thất được biểu diễn như sau</a:t>
            </a:r>
            <a:endParaRPr/>
          </a:p>
        </p:txBody>
      </p:sp>
      <p:pic>
        <p:nvPicPr>
          <p:cNvPr id="186" name="Google Shape;186;p31"/>
          <p:cNvPicPr preferRelativeResize="0"/>
          <p:nvPr/>
        </p:nvPicPr>
        <p:blipFill>
          <a:blip r:embed="rId3">
            <a:alphaModFix/>
          </a:blip>
          <a:stretch>
            <a:fillRect/>
          </a:stretch>
        </p:blipFill>
        <p:spPr>
          <a:xfrm>
            <a:off x="2847975" y="1339625"/>
            <a:ext cx="3448050" cy="619125"/>
          </a:xfrm>
          <a:prstGeom prst="rect">
            <a:avLst/>
          </a:prstGeom>
          <a:noFill/>
          <a:ln>
            <a:noFill/>
          </a:ln>
        </p:spPr>
      </p:pic>
      <p:sp>
        <p:nvSpPr>
          <p:cNvPr id="187" name="Google Shape;187;p31"/>
          <p:cNvSpPr txBox="1"/>
          <p:nvPr/>
        </p:nvSpPr>
        <p:spPr>
          <a:xfrm>
            <a:off x="0" y="1893400"/>
            <a:ext cx="9144000" cy="1262100"/>
          </a:xfrm>
          <a:prstGeom prst="rect">
            <a:avLst/>
          </a:prstGeom>
          <a:noFill/>
          <a:ln>
            <a:noFill/>
          </a:ln>
        </p:spPr>
        <p:txBody>
          <a:bodyPr spcFirstLastPara="1" wrap="square" lIns="91425" tIns="91425" rIns="91425" bIns="91425" anchor="t" anchorCtr="0">
            <a:spAutoFit/>
          </a:bodyPr>
          <a:lstStyle/>
          <a:p>
            <a:pPr marL="457200" lvl="0" indent="0" algn="l" rtl="0">
              <a:spcBef>
                <a:spcPts val="0"/>
              </a:spcBef>
              <a:spcAft>
                <a:spcPts val="0"/>
              </a:spcAft>
              <a:buNone/>
            </a:pPr>
            <a:r>
              <a:rPr lang="vi"/>
              <a:t>trong đó </a:t>
            </a:r>
            <a:endParaRPr/>
          </a:p>
          <a:p>
            <a:pPr marL="457200" lvl="0" indent="457200" algn="l" rtl="0">
              <a:spcBef>
                <a:spcPts val="0"/>
              </a:spcBef>
              <a:spcAft>
                <a:spcPts val="0"/>
              </a:spcAft>
              <a:buNone/>
            </a:pPr>
            <a:r>
              <a:rPr lang="vi"/>
              <a:t>Lc là content loss, là norm 2 giữa ảnh source và ảnh được sinh ra</a:t>
            </a:r>
            <a:endParaRPr/>
          </a:p>
          <a:p>
            <a:pPr marL="457200" lvl="0" indent="457200" algn="l" rtl="0">
              <a:spcBef>
                <a:spcPts val="0"/>
              </a:spcBef>
              <a:spcAft>
                <a:spcPts val="0"/>
              </a:spcAft>
              <a:buNone/>
            </a:pPr>
            <a:r>
              <a:rPr lang="vi"/>
              <a:t>lambda: trọng số cân bằng (trade-off) giữa content và style</a:t>
            </a:r>
            <a:endParaRPr/>
          </a:p>
          <a:p>
            <a:pPr marL="457200" lvl="0" indent="457200" algn="l" rtl="0">
              <a:spcBef>
                <a:spcPts val="0"/>
              </a:spcBef>
              <a:spcAft>
                <a:spcPts val="0"/>
              </a:spcAft>
              <a:buNone/>
            </a:pPr>
            <a:r>
              <a:rPr lang="vi"/>
              <a:t>Las: aligned-style loss, sử dụng tham số k để điều chỉnh lượng thông tin cho việc tính loss</a:t>
            </a:r>
            <a:endParaRPr/>
          </a:p>
          <a:p>
            <a:pPr marL="457200" lvl="0" indent="457200" algn="l" rtl="0">
              <a:spcBef>
                <a:spcPts val="0"/>
              </a:spcBef>
              <a:spcAft>
                <a:spcPts val="0"/>
              </a:spcAft>
              <a:buNone/>
            </a:pPr>
            <a:r>
              <a:rPr lang="vi"/>
              <a:t>Lsmooth: là Structure-Aware Smoothness Loss, giúp cho ảnh sinh ra trông tự nhiên hơn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Mục lục</a:t>
            </a:r>
            <a:endParaRPr>
              <a:solidFill>
                <a:srgbClr val="CC0000"/>
              </a:solidFill>
              <a:latin typeface="Roboto"/>
              <a:ea typeface="Roboto"/>
              <a:cs typeface="Roboto"/>
              <a:sym typeface="Roboto"/>
            </a:endParaRPr>
          </a:p>
        </p:txBody>
      </p:sp>
      <p:sp>
        <p:nvSpPr>
          <p:cNvPr id="63" name="Google Shape;63;p14"/>
          <p:cNvSpPr txBox="1"/>
          <p:nvPr/>
        </p:nvSpPr>
        <p:spPr>
          <a:xfrm>
            <a:off x="9000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Phương pháp thực hiện</a:t>
            </a:r>
            <a:endParaRPr sz="1600">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2"/>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Mục lục</a:t>
            </a:r>
            <a:endParaRPr>
              <a:solidFill>
                <a:srgbClr val="CC0000"/>
              </a:solidFill>
              <a:latin typeface="Roboto"/>
              <a:ea typeface="Roboto"/>
              <a:cs typeface="Roboto"/>
              <a:sym typeface="Roboto"/>
            </a:endParaRPr>
          </a:p>
        </p:txBody>
      </p:sp>
      <p:sp>
        <p:nvSpPr>
          <p:cNvPr id="193" name="Google Shape;193;p32"/>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Phương pháp thực hiện</a:t>
            </a:r>
            <a:endParaRPr sz="1600">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Phương pháp đánh giá</a:t>
            </a:r>
            <a:endParaRPr sz="1600">
              <a:solidFill>
                <a:srgbClr val="CC0000"/>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3"/>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Phương pháp đánh giá</a:t>
            </a:r>
            <a:endParaRPr>
              <a:solidFill>
                <a:srgbClr val="CC0000"/>
              </a:solidFill>
              <a:latin typeface="Roboto"/>
              <a:ea typeface="Roboto"/>
              <a:cs typeface="Roboto"/>
              <a:sym typeface="Roboto"/>
            </a:endParaRPr>
          </a:p>
        </p:txBody>
      </p:sp>
      <p:sp>
        <p:nvSpPr>
          <p:cNvPr id="199" name="Google Shape;199;p33"/>
          <p:cNvSpPr txBox="1"/>
          <p:nvPr/>
        </p:nvSpPr>
        <p:spPr>
          <a:xfrm>
            <a:off x="900000" y="1078650"/>
            <a:ext cx="7914900" cy="1908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AutoNum type="arabicParenR"/>
            </a:pPr>
            <a:r>
              <a:rPr lang="vi"/>
              <a:t>Đánh giá định tính: So sánh ảnh kết quả giữa các phương pháp khác nhau bằng cách hiển thị các ảnh kết quả của các mô hình khác nhau và quan sát sự khác nhau giữa các kết quả đó và đưa ra kết luận.</a:t>
            </a:r>
            <a:endParaRPr/>
          </a:p>
          <a:p>
            <a:pPr marL="457200" lvl="0" indent="-317500" algn="l" rtl="0">
              <a:spcBef>
                <a:spcPts val="0"/>
              </a:spcBef>
              <a:spcAft>
                <a:spcPts val="0"/>
              </a:spcAft>
              <a:buSzPts val="1400"/>
              <a:buAutoNum type="arabicParenR"/>
            </a:pPr>
            <a:r>
              <a:rPr lang="vi"/>
              <a:t>Đánh giá định lượng: Sử dụng chỉ số đánh giá sự tương đồng về cấu trúc giữa hai ảnh, chỉ số SSIM (Structural Similarity Index Measurement).</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457200" algn="l" rtl="0">
              <a:spcBef>
                <a:spcPts val="0"/>
              </a:spcBef>
              <a:spcAft>
                <a:spcPts val="0"/>
              </a:spcAft>
              <a:buNone/>
            </a:pPr>
            <a:endParaRPr/>
          </a:p>
        </p:txBody>
      </p:sp>
      <p:pic>
        <p:nvPicPr>
          <p:cNvPr id="200" name="Google Shape;200;p33"/>
          <p:cNvPicPr preferRelativeResize="0"/>
          <p:nvPr/>
        </p:nvPicPr>
        <p:blipFill>
          <a:blip r:embed="rId3">
            <a:alphaModFix/>
          </a:blip>
          <a:stretch>
            <a:fillRect/>
          </a:stretch>
        </p:blipFill>
        <p:spPr>
          <a:xfrm>
            <a:off x="1352063" y="2404450"/>
            <a:ext cx="6439875" cy="2575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4"/>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Mục lục</a:t>
            </a:r>
            <a:endParaRPr>
              <a:solidFill>
                <a:srgbClr val="CC0000"/>
              </a:solidFill>
              <a:latin typeface="Roboto"/>
              <a:ea typeface="Roboto"/>
              <a:cs typeface="Roboto"/>
              <a:sym typeface="Roboto"/>
            </a:endParaRPr>
          </a:p>
        </p:txBody>
      </p:sp>
      <p:sp>
        <p:nvSpPr>
          <p:cNvPr id="206" name="Google Shape;206;p34"/>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Phương pháp thực hiện</a:t>
            </a:r>
            <a:endParaRPr sz="1600">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Thực nghiệm</a:t>
            </a:r>
            <a:endParaRPr sz="1600">
              <a:solidFill>
                <a:srgbClr val="CC0000"/>
              </a:solidFill>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5"/>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Thực nghiệm</a:t>
            </a:r>
            <a:endParaRPr>
              <a:solidFill>
                <a:srgbClr val="CC0000"/>
              </a:solidFill>
              <a:latin typeface="Roboto"/>
              <a:ea typeface="Roboto"/>
              <a:cs typeface="Roboto"/>
              <a:sym typeface="Roboto"/>
            </a:endParaRPr>
          </a:p>
        </p:txBody>
      </p:sp>
      <p:sp>
        <p:nvSpPr>
          <p:cNvPr id="212" name="Google Shape;212;p35"/>
          <p:cNvSpPr txBox="1"/>
          <p:nvPr/>
        </p:nvSpPr>
        <p:spPr>
          <a:xfrm>
            <a:off x="129775" y="561600"/>
            <a:ext cx="247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b="1"/>
              <a:t>Với bộ COCO to WikiArt</a:t>
            </a:r>
            <a:endParaRPr b="1"/>
          </a:p>
        </p:txBody>
      </p:sp>
      <p:pic>
        <p:nvPicPr>
          <p:cNvPr id="213" name="Google Shape;213;p35"/>
          <p:cNvPicPr preferRelativeResize="0"/>
          <p:nvPr/>
        </p:nvPicPr>
        <p:blipFill>
          <a:blip r:embed="rId3">
            <a:alphaModFix/>
          </a:blip>
          <a:stretch>
            <a:fillRect/>
          </a:stretch>
        </p:blipFill>
        <p:spPr>
          <a:xfrm>
            <a:off x="1433275" y="905275"/>
            <a:ext cx="6210400" cy="1605250"/>
          </a:xfrm>
          <a:prstGeom prst="rect">
            <a:avLst/>
          </a:prstGeom>
          <a:noFill/>
          <a:ln>
            <a:noFill/>
          </a:ln>
        </p:spPr>
      </p:pic>
      <p:pic>
        <p:nvPicPr>
          <p:cNvPr id="214" name="Google Shape;214;p35"/>
          <p:cNvPicPr preferRelativeResize="0"/>
          <p:nvPr/>
        </p:nvPicPr>
        <p:blipFill rotWithShape="1">
          <a:blip r:embed="rId4">
            <a:alphaModFix/>
          </a:blip>
          <a:srcRect t="-4080" b="4079"/>
          <a:stretch/>
        </p:blipFill>
        <p:spPr>
          <a:xfrm>
            <a:off x="1433250" y="2895275"/>
            <a:ext cx="6210400" cy="1691400"/>
          </a:xfrm>
          <a:prstGeom prst="rect">
            <a:avLst/>
          </a:prstGeom>
          <a:noFill/>
          <a:ln>
            <a:noFill/>
          </a:ln>
        </p:spPr>
      </p:pic>
      <p:sp>
        <p:nvSpPr>
          <p:cNvPr id="215" name="Google Shape;215;p35"/>
          <p:cNvSpPr txBox="1"/>
          <p:nvPr/>
        </p:nvSpPr>
        <p:spPr>
          <a:xfrm>
            <a:off x="1433250" y="23716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0.6</a:t>
            </a:r>
            <a:endParaRPr/>
          </a:p>
        </p:txBody>
      </p:sp>
      <p:sp>
        <p:nvSpPr>
          <p:cNvPr id="216" name="Google Shape;216;p35"/>
          <p:cNvSpPr txBox="1"/>
          <p:nvPr/>
        </p:nvSpPr>
        <p:spPr>
          <a:xfrm>
            <a:off x="3537000" y="23716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0.54</a:t>
            </a:r>
            <a:endParaRPr/>
          </a:p>
        </p:txBody>
      </p:sp>
      <p:sp>
        <p:nvSpPr>
          <p:cNvPr id="217" name="Google Shape;217;p35"/>
          <p:cNvSpPr txBox="1"/>
          <p:nvPr/>
        </p:nvSpPr>
        <p:spPr>
          <a:xfrm>
            <a:off x="1514000" y="458190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0.7</a:t>
            </a:r>
            <a:endParaRPr/>
          </a:p>
        </p:txBody>
      </p:sp>
      <p:sp>
        <p:nvSpPr>
          <p:cNvPr id="218" name="Google Shape;218;p35"/>
          <p:cNvSpPr txBox="1"/>
          <p:nvPr/>
        </p:nvSpPr>
        <p:spPr>
          <a:xfrm>
            <a:off x="3617750" y="458190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0.49</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6"/>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Thực nghiệm</a:t>
            </a:r>
            <a:endParaRPr>
              <a:solidFill>
                <a:srgbClr val="CC0000"/>
              </a:solidFill>
              <a:latin typeface="Roboto"/>
              <a:ea typeface="Roboto"/>
              <a:cs typeface="Roboto"/>
              <a:sym typeface="Roboto"/>
            </a:endParaRPr>
          </a:p>
        </p:txBody>
      </p:sp>
      <p:sp>
        <p:nvSpPr>
          <p:cNvPr id="224" name="Google Shape;224;p36"/>
          <p:cNvSpPr txBox="1"/>
          <p:nvPr/>
        </p:nvSpPr>
        <p:spPr>
          <a:xfrm>
            <a:off x="129775" y="561600"/>
            <a:ext cx="247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b="1"/>
              <a:t>Với bộ COCO to WikiArt</a:t>
            </a:r>
            <a:endParaRPr b="1"/>
          </a:p>
        </p:txBody>
      </p:sp>
      <p:pic>
        <p:nvPicPr>
          <p:cNvPr id="225" name="Google Shape;225;p36"/>
          <p:cNvPicPr preferRelativeResize="0"/>
          <p:nvPr/>
        </p:nvPicPr>
        <p:blipFill>
          <a:blip r:embed="rId3">
            <a:alphaModFix/>
          </a:blip>
          <a:stretch>
            <a:fillRect/>
          </a:stretch>
        </p:blipFill>
        <p:spPr>
          <a:xfrm>
            <a:off x="1433275" y="913324"/>
            <a:ext cx="6210400" cy="1331537"/>
          </a:xfrm>
          <a:prstGeom prst="rect">
            <a:avLst/>
          </a:prstGeom>
          <a:noFill/>
          <a:ln>
            <a:noFill/>
          </a:ln>
        </p:spPr>
      </p:pic>
      <p:pic>
        <p:nvPicPr>
          <p:cNvPr id="226" name="Google Shape;226;p36"/>
          <p:cNvPicPr preferRelativeResize="0"/>
          <p:nvPr/>
        </p:nvPicPr>
        <p:blipFill>
          <a:blip r:embed="rId4">
            <a:alphaModFix/>
          </a:blip>
          <a:stretch>
            <a:fillRect/>
          </a:stretch>
        </p:blipFill>
        <p:spPr>
          <a:xfrm>
            <a:off x="1433275" y="2978325"/>
            <a:ext cx="6210400" cy="1434350"/>
          </a:xfrm>
          <a:prstGeom prst="rect">
            <a:avLst/>
          </a:prstGeom>
          <a:noFill/>
          <a:ln>
            <a:noFill/>
          </a:ln>
        </p:spPr>
      </p:pic>
      <p:sp>
        <p:nvSpPr>
          <p:cNvPr id="227" name="Google Shape;227;p36"/>
          <p:cNvSpPr txBox="1"/>
          <p:nvPr/>
        </p:nvSpPr>
        <p:spPr>
          <a:xfrm>
            <a:off x="1927463" y="214610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source</a:t>
            </a:r>
            <a:endParaRPr sz="1100"/>
          </a:p>
        </p:txBody>
      </p:sp>
      <p:sp>
        <p:nvSpPr>
          <p:cNvPr id="228" name="Google Shape;228;p36"/>
          <p:cNvSpPr txBox="1"/>
          <p:nvPr/>
        </p:nvSpPr>
        <p:spPr>
          <a:xfrm>
            <a:off x="3911713" y="214610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reference</a:t>
            </a:r>
            <a:endParaRPr sz="1100"/>
          </a:p>
        </p:txBody>
      </p:sp>
      <p:sp>
        <p:nvSpPr>
          <p:cNvPr id="229" name="Google Shape;229;p36"/>
          <p:cNvSpPr txBox="1"/>
          <p:nvPr/>
        </p:nvSpPr>
        <p:spPr>
          <a:xfrm>
            <a:off x="6038138" y="214610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output</a:t>
            </a:r>
            <a:endParaRPr sz="1100"/>
          </a:p>
        </p:txBody>
      </p:sp>
      <p:sp>
        <p:nvSpPr>
          <p:cNvPr id="230" name="Google Shape;230;p36"/>
          <p:cNvSpPr txBox="1"/>
          <p:nvPr/>
        </p:nvSpPr>
        <p:spPr>
          <a:xfrm>
            <a:off x="1800638" y="430005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source</a:t>
            </a:r>
            <a:endParaRPr sz="1100"/>
          </a:p>
        </p:txBody>
      </p:sp>
      <p:sp>
        <p:nvSpPr>
          <p:cNvPr id="231" name="Google Shape;231;p36"/>
          <p:cNvSpPr txBox="1"/>
          <p:nvPr/>
        </p:nvSpPr>
        <p:spPr>
          <a:xfrm>
            <a:off x="3855975" y="430005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reference</a:t>
            </a:r>
            <a:endParaRPr sz="1100"/>
          </a:p>
        </p:txBody>
      </p:sp>
      <p:sp>
        <p:nvSpPr>
          <p:cNvPr id="232" name="Google Shape;232;p36"/>
          <p:cNvSpPr txBox="1"/>
          <p:nvPr/>
        </p:nvSpPr>
        <p:spPr>
          <a:xfrm>
            <a:off x="5911313" y="4300050"/>
            <a:ext cx="1178400" cy="354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sz="1100"/>
              <a:t>output</a:t>
            </a:r>
            <a:endParaRPr sz="1100"/>
          </a:p>
        </p:txBody>
      </p:sp>
      <p:sp>
        <p:nvSpPr>
          <p:cNvPr id="233" name="Google Shape;233;p36"/>
          <p:cNvSpPr txBox="1"/>
          <p:nvPr/>
        </p:nvSpPr>
        <p:spPr>
          <a:xfrm>
            <a:off x="1433250" y="23716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0.8</a:t>
            </a:r>
            <a:endParaRPr/>
          </a:p>
        </p:txBody>
      </p:sp>
      <p:sp>
        <p:nvSpPr>
          <p:cNvPr id="234" name="Google Shape;234;p36"/>
          <p:cNvSpPr txBox="1"/>
          <p:nvPr/>
        </p:nvSpPr>
        <p:spPr>
          <a:xfrm>
            <a:off x="3537000" y="23716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0.431</a:t>
            </a:r>
            <a:endParaRPr/>
          </a:p>
        </p:txBody>
      </p:sp>
      <p:sp>
        <p:nvSpPr>
          <p:cNvPr id="235" name="Google Shape;235;p36"/>
          <p:cNvSpPr txBox="1"/>
          <p:nvPr/>
        </p:nvSpPr>
        <p:spPr>
          <a:xfrm>
            <a:off x="1537875" y="46191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0.9</a:t>
            </a:r>
            <a:endParaRPr/>
          </a:p>
        </p:txBody>
      </p:sp>
      <p:sp>
        <p:nvSpPr>
          <p:cNvPr id="236" name="Google Shape;236;p36"/>
          <p:cNvSpPr txBox="1"/>
          <p:nvPr/>
        </p:nvSpPr>
        <p:spPr>
          <a:xfrm>
            <a:off x="3641625" y="461915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0.374</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7"/>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Thực nghiệm</a:t>
            </a:r>
            <a:endParaRPr>
              <a:solidFill>
                <a:srgbClr val="CC0000"/>
              </a:solidFill>
              <a:latin typeface="Roboto"/>
              <a:ea typeface="Roboto"/>
              <a:cs typeface="Roboto"/>
              <a:sym typeface="Roboto"/>
            </a:endParaRPr>
          </a:p>
        </p:txBody>
      </p:sp>
      <p:sp>
        <p:nvSpPr>
          <p:cNvPr id="242" name="Google Shape;242;p37"/>
          <p:cNvSpPr txBox="1"/>
          <p:nvPr/>
        </p:nvSpPr>
        <p:spPr>
          <a:xfrm>
            <a:off x="129775" y="561600"/>
            <a:ext cx="2472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b="1"/>
              <a:t>Với bộ COCO to WikiArt with Batchnorm k = 0.6</a:t>
            </a:r>
            <a:endParaRPr b="1"/>
          </a:p>
        </p:txBody>
      </p:sp>
      <p:pic>
        <p:nvPicPr>
          <p:cNvPr id="243" name="Google Shape;243;p37"/>
          <p:cNvPicPr preferRelativeResize="0"/>
          <p:nvPr/>
        </p:nvPicPr>
        <p:blipFill>
          <a:blip r:embed="rId3">
            <a:alphaModFix/>
          </a:blip>
          <a:stretch>
            <a:fillRect/>
          </a:stretch>
        </p:blipFill>
        <p:spPr>
          <a:xfrm>
            <a:off x="522125" y="1332551"/>
            <a:ext cx="8099749" cy="2038350"/>
          </a:xfrm>
          <a:prstGeom prst="rect">
            <a:avLst/>
          </a:prstGeom>
          <a:noFill/>
          <a:ln>
            <a:noFill/>
          </a:ln>
        </p:spPr>
      </p:pic>
      <p:sp>
        <p:nvSpPr>
          <p:cNvPr id="244" name="Google Shape;244;p37"/>
          <p:cNvSpPr txBox="1"/>
          <p:nvPr/>
        </p:nvSpPr>
        <p:spPr>
          <a:xfrm>
            <a:off x="657425" y="3370900"/>
            <a:ext cx="1895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source</a:t>
            </a:r>
            <a:endParaRPr b="1"/>
          </a:p>
        </p:txBody>
      </p:sp>
      <p:sp>
        <p:nvSpPr>
          <p:cNvPr id="245" name="Google Shape;245;p37"/>
          <p:cNvSpPr txBox="1"/>
          <p:nvPr/>
        </p:nvSpPr>
        <p:spPr>
          <a:xfrm>
            <a:off x="3636850" y="3370900"/>
            <a:ext cx="1895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reference</a:t>
            </a:r>
            <a:endParaRPr b="1"/>
          </a:p>
        </p:txBody>
      </p:sp>
      <p:sp>
        <p:nvSpPr>
          <p:cNvPr id="246" name="Google Shape;246;p37"/>
          <p:cNvSpPr txBox="1"/>
          <p:nvPr/>
        </p:nvSpPr>
        <p:spPr>
          <a:xfrm>
            <a:off x="6726775" y="3370900"/>
            <a:ext cx="18951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output</a:t>
            </a:r>
            <a:endParaRPr b="1"/>
          </a:p>
        </p:txBody>
      </p:sp>
      <p:sp>
        <p:nvSpPr>
          <p:cNvPr id="247" name="Google Shape;247;p37"/>
          <p:cNvSpPr txBox="1"/>
          <p:nvPr/>
        </p:nvSpPr>
        <p:spPr>
          <a:xfrm>
            <a:off x="1358200" y="397997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0.6 - bnorm</a:t>
            </a:r>
            <a:endParaRPr/>
          </a:p>
        </p:txBody>
      </p:sp>
      <p:sp>
        <p:nvSpPr>
          <p:cNvPr id="248" name="Google Shape;248;p37"/>
          <p:cNvSpPr txBox="1"/>
          <p:nvPr/>
        </p:nvSpPr>
        <p:spPr>
          <a:xfrm>
            <a:off x="3461950" y="397997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0.524</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8"/>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Thực nghiệm</a:t>
            </a:r>
            <a:endParaRPr>
              <a:solidFill>
                <a:srgbClr val="CC0000"/>
              </a:solidFill>
              <a:latin typeface="Roboto"/>
              <a:ea typeface="Roboto"/>
              <a:cs typeface="Roboto"/>
              <a:sym typeface="Roboto"/>
            </a:endParaRPr>
          </a:p>
        </p:txBody>
      </p:sp>
      <p:sp>
        <p:nvSpPr>
          <p:cNvPr id="254" name="Google Shape;254;p38"/>
          <p:cNvSpPr txBox="1"/>
          <p:nvPr/>
        </p:nvSpPr>
        <p:spPr>
          <a:xfrm>
            <a:off x="129775" y="561600"/>
            <a:ext cx="247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b="1"/>
              <a:t>Với bộ GTAV to </a:t>
            </a:r>
            <a:r>
              <a:rPr lang="vi" b="1">
                <a:solidFill>
                  <a:schemeClr val="dk1"/>
                </a:solidFill>
              </a:rPr>
              <a:t>Cityscapes</a:t>
            </a:r>
            <a:endParaRPr b="1"/>
          </a:p>
        </p:txBody>
      </p:sp>
      <p:pic>
        <p:nvPicPr>
          <p:cNvPr id="255" name="Google Shape;255;p38"/>
          <p:cNvPicPr preferRelativeResize="0"/>
          <p:nvPr/>
        </p:nvPicPr>
        <p:blipFill>
          <a:blip r:embed="rId3">
            <a:alphaModFix/>
          </a:blip>
          <a:stretch>
            <a:fillRect/>
          </a:stretch>
        </p:blipFill>
        <p:spPr>
          <a:xfrm>
            <a:off x="1280950" y="961800"/>
            <a:ext cx="6582075" cy="1758938"/>
          </a:xfrm>
          <a:prstGeom prst="rect">
            <a:avLst/>
          </a:prstGeom>
          <a:noFill/>
          <a:ln>
            <a:noFill/>
          </a:ln>
        </p:spPr>
      </p:pic>
      <p:pic>
        <p:nvPicPr>
          <p:cNvPr id="256" name="Google Shape;256;p38"/>
          <p:cNvPicPr preferRelativeResize="0"/>
          <p:nvPr/>
        </p:nvPicPr>
        <p:blipFill>
          <a:blip r:embed="rId4">
            <a:alphaModFix/>
          </a:blip>
          <a:stretch>
            <a:fillRect/>
          </a:stretch>
        </p:blipFill>
        <p:spPr>
          <a:xfrm>
            <a:off x="1280963" y="3120950"/>
            <a:ext cx="6582051" cy="1532250"/>
          </a:xfrm>
          <a:prstGeom prst="rect">
            <a:avLst/>
          </a:prstGeom>
          <a:noFill/>
          <a:ln>
            <a:noFill/>
          </a:ln>
        </p:spPr>
      </p:pic>
      <p:sp>
        <p:nvSpPr>
          <p:cNvPr id="257" name="Google Shape;257;p38"/>
          <p:cNvSpPr txBox="1"/>
          <p:nvPr/>
        </p:nvSpPr>
        <p:spPr>
          <a:xfrm>
            <a:off x="1280950" y="267422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0.6</a:t>
            </a:r>
            <a:endParaRPr/>
          </a:p>
        </p:txBody>
      </p:sp>
      <p:sp>
        <p:nvSpPr>
          <p:cNvPr id="258" name="Google Shape;258;p38"/>
          <p:cNvSpPr txBox="1"/>
          <p:nvPr/>
        </p:nvSpPr>
        <p:spPr>
          <a:xfrm>
            <a:off x="3384700" y="267422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0.71</a:t>
            </a:r>
            <a:endParaRPr/>
          </a:p>
        </p:txBody>
      </p:sp>
      <p:sp>
        <p:nvSpPr>
          <p:cNvPr id="259" name="Google Shape;259;p38"/>
          <p:cNvSpPr txBox="1"/>
          <p:nvPr/>
        </p:nvSpPr>
        <p:spPr>
          <a:xfrm>
            <a:off x="1280975" y="465320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0.7</a:t>
            </a:r>
            <a:endParaRPr/>
          </a:p>
        </p:txBody>
      </p:sp>
      <p:sp>
        <p:nvSpPr>
          <p:cNvPr id="260" name="Google Shape;260;p38"/>
          <p:cNvSpPr txBox="1"/>
          <p:nvPr/>
        </p:nvSpPr>
        <p:spPr>
          <a:xfrm>
            <a:off x="3384725" y="4653200"/>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0.73</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9"/>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Thực nghiệm</a:t>
            </a:r>
            <a:endParaRPr>
              <a:solidFill>
                <a:srgbClr val="CC0000"/>
              </a:solidFill>
              <a:latin typeface="Roboto"/>
              <a:ea typeface="Roboto"/>
              <a:cs typeface="Roboto"/>
              <a:sym typeface="Roboto"/>
            </a:endParaRPr>
          </a:p>
        </p:txBody>
      </p:sp>
      <p:sp>
        <p:nvSpPr>
          <p:cNvPr id="266" name="Google Shape;266;p39"/>
          <p:cNvSpPr txBox="1"/>
          <p:nvPr/>
        </p:nvSpPr>
        <p:spPr>
          <a:xfrm>
            <a:off x="129775" y="561600"/>
            <a:ext cx="2472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vi" b="1"/>
              <a:t>Với bộ GTAV to </a:t>
            </a:r>
            <a:r>
              <a:rPr lang="vi" b="1">
                <a:solidFill>
                  <a:schemeClr val="dk1"/>
                </a:solidFill>
              </a:rPr>
              <a:t>Cityscapes</a:t>
            </a:r>
            <a:endParaRPr b="1"/>
          </a:p>
        </p:txBody>
      </p:sp>
      <p:pic>
        <p:nvPicPr>
          <p:cNvPr id="267" name="Google Shape;267;p39"/>
          <p:cNvPicPr preferRelativeResize="0"/>
          <p:nvPr/>
        </p:nvPicPr>
        <p:blipFill>
          <a:blip r:embed="rId3">
            <a:alphaModFix/>
          </a:blip>
          <a:stretch>
            <a:fillRect/>
          </a:stretch>
        </p:blipFill>
        <p:spPr>
          <a:xfrm>
            <a:off x="1284225" y="961800"/>
            <a:ext cx="6575549" cy="1682125"/>
          </a:xfrm>
          <a:prstGeom prst="rect">
            <a:avLst/>
          </a:prstGeom>
          <a:noFill/>
          <a:ln>
            <a:noFill/>
          </a:ln>
        </p:spPr>
      </p:pic>
      <p:pic>
        <p:nvPicPr>
          <p:cNvPr id="268" name="Google Shape;268;p39"/>
          <p:cNvPicPr preferRelativeResize="0"/>
          <p:nvPr/>
        </p:nvPicPr>
        <p:blipFill>
          <a:blip r:embed="rId4">
            <a:alphaModFix/>
          </a:blip>
          <a:stretch>
            <a:fillRect/>
          </a:stretch>
        </p:blipFill>
        <p:spPr>
          <a:xfrm>
            <a:off x="1273050" y="3044125"/>
            <a:ext cx="6597876" cy="1644150"/>
          </a:xfrm>
          <a:prstGeom prst="rect">
            <a:avLst/>
          </a:prstGeom>
          <a:noFill/>
          <a:ln>
            <a:noFill/>
          </a:ln>
        </p:spPr>
      </p:pic>
      <p:sp>
        <p:nvSpPr>
          <p:cNvPr id="269" name="Google Shape;269;p39"/>
          <p:cNvSpPr txBox="1"/>
          <p:nvPr/>
        </p:nvSpPr>
        <p:spPr>
          <a:xfrm>
            <a:off x="1284225" y="254162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0.8</a:t>
            </a:r>
            <a:endParaRPr/>
          </a:p>
        </p:txBody>
      </p:sp>
      <p:sp>
        <p:nvSpPr>
          <p:cNvPr id="270" name="Google Shape;270;p39"/>
          <p:cNvSpPr txBox="1"/>
          <p:nvPr/>
        </p:nvSpPr>
        <p:spPr>
          <a:xfrm>
            <a:off x="3387975" y="254162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0.67</a:t>
            </a:r>
            <a:endParaRPr/>
          </a:p>
        </p:txBody>
      </p:sp>
      <p:sp>
        <p:nvSpPr>
          <p:cNvPr id="271" name="Google Shape;271;p39"/>
          <p:cNvSpPr txBox="1"/>
          <p:nvPr/>
        </p:nvSpPr>
        <p:spPr>
          <a:xfrm>
            <a:off x="1273050" y="464307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k = 0.9</a:t>
            </a:r>
            <a:endParaRPr/>
          </a:p>
        </p:txBody>
      </p:sp>
      <p:sp>
        <p:nvSpPr>
          <p:cNvPr id="272" name="Google Shape;272;p39"/>
          <p:cNvSpPr txBox="1"/>
          <p:nvPr/>
        </p:nvSpPr>
        <p:spPr>
          <a:xfrm>
            <a:off x="3376800" y="4643075"/>
            <a:ext cx="20700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SSIM = 0.74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40"/>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Mục lục</a:t>
            </a:r>
            <a:endParaRPr>
              <a:solidFill>
                <a:srgbClr val="CC0000"/>
              </a:solidFill>
              <a:latin typeface="Roboto"/>
              <a:ea typeface="Roboto"/>
              <a:cs typeface="Roboto"/>
              <a:sym typeface="Roboto"/>
            </a:endParaRPr>
          </a:p>
        </p:txBody>
      </p:sp>
      <p:sp>
        <p:nvSpPr>
          <p:cNvPr id="278" name="Google Shape;278;p40"/>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Giới thiệu bài toán</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Phương pháp thực hiện</a:t>
            </a:r>
            <a:endParaRPr sz="1600">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Hướng phát triển</a:t>
            </a:r>
            <a:endParaRPr sz="1600">
              <a:solidFill>
                <a:srgbClr val="CC0000"/>
              </a:solidFill>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1"/>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latin typeface="Roboto"/>
                <a:ea typeface="Roboto"/>
                <a:cs typeface="Roboto"/>
                <a:sym typeface="Roboto"/>
              </a:rPr>
              <a:t>Hướng phát triển</a:t>
            </a:r>
            <a:endParaRPr>
              <a:solidFill>
                <a:srgbClr val="CC0000"/>
              </a:solidFill>
              <a:latin typeface="Roboto"/>
              <a:ea typeface="Roboto"/>
              <a:cs typeface="Roboto"/>
              <a:sym typeface="Roboto"/>
            </a:endParaRPr>
          </a:p>
        </p:txBody>
      </p:sp>
      <p:sp>
        <p:nvSpPr>
          <p:cNvPr id="284" name="Google Shape;284;p41"/>
          <p:cNvSpPr txBox="1"/>
          <p:nvPr/>
        </p:nvSpPr>
        <p:spPr>
          <a:xfrm>
            <a:off x="31800" y="672900"/>
            <a:ext cx="91440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Huấn luyện với nhiều dữ liệu hơn, với thời gian huấn luyện lâu hơn</a:t>
            </a:r>
            <a:endParaRPr/>
          </a:p>
          <a:p>
            <a:pPr marL="457200" lvl="0" indent="-317500" algn="l" rtl="0">
              <a:spcBef>
                <a:spcPts val="0"/>
              </a:spcBef>
              <a:spcAft>
                <a:spcPts val="0"/>
              </a:spcAft>
              <a:buSzPts val="1400"/>
              <a:buChar char="-"/>
            </a:pPr>
            <a:r>
              <a:rPr lang="vi"/>
              <a:t>Sử dụng thêm các bộ dữ liệu khác</a:t>
            </a:r>
            <a:endParaRPr/>
          </a:p>
          <a:p>
            <a:pPr marL="457200" lvl="0" indent="-317500" algn="l" rtl="0">
              <a:spcBef>
                <a:spcPts val="0"/>
              </a:spcBef>
              <a:spcAft>
                <a:spcPts val="0"/>
              </a:spcAft>
              <a:buSzPts val="1400"/>
              <a:buChar char="-"/>
            </a:pPr>
            <a:r>
              <a:rPr lang="vi"/>
              <a:t>Thay đổi các tham số mô hình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Mục lục</a:t>
            </a:r>
            <a:endParaRPr>
              <a:solidFill>
                <a:srgbClr val="CC0000"/>
              </a:solidFill>
            </a:endParaRPr>
          </a:p>
        </p:txBody>
      </p:sp>
      <p:sp>
        <p:nvSpPr>
          <p:cNvPr id="69" name="Google Shape;69;p15"/>
          <p:cNvSpPr txBox="1"/>
          <p:nvPr/>
        </p:nvSpPr>
        <p:spPr>
          <a:xfrm>
            <a:off x="918300" y="1198800"/>
            <a:ext cx="3808800" cy="2745900"/>
          </a:xfrm>
          <a:prstGeom prst="rect">
            <a:avLst/>
          </a:prstGeom>
          <a:noFill/>
          <a:ln>
            <a:noFill/>
          </a:ln>
        </p:spPr>
        <p:txBody>
          <a:bodyPr spcFirstLastPara="1" wrap="square" lIns="91425" tIns="90000" rIns="90000" bIns="90000" anchor="t" anchorCtr="0">
            <a:noAutofit/>
          </a:bodyPr>
          <a:lstStyle/>
          <a:p>
            <a:pPr marL="179999" lvl="0" indent="-101600" algn="l" rtl="0">
              <a:spcBef>
                <a:spcPts val="0"/>
              </a:spcBef>
              <a:spcAft>
                <a:spcPts val="0"/>
              </a:spcAft>
              <a:buClr>
                <a:srgbClr val="CC0000"/>
              </a:buClr>
              <a:buSzPts val="1600"/>
              <a:buFont typeface="Roboto"/>
              <a:buAutoNum type="arabicPeriod"/>
            </a:pPr>
            <a:r>
              <a:rPr lang="vi" sz="1600">
                <a:solidFill>
                  <a:srgbClr val="CC0000"/>
                </a:solidFill>
                <a:latin typeface="Roboto"/>
                <a:ea typeface="Roboto"/>
                <a:cs typeface="Roboto"/>
                <a:sym typeface="Roboto"/>
              </a:rPr>
              <a:t>Giới thiệu bài toán</a:t>
            </a:r>
            <a:endParaRPr sz="1600">
              <a:solidFill>
                <a:srgbClr val="CC0000"/>
              </a:solidFill>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Phương pháp thực hiện</a:t>
            </a:r>
            <a:endParaRPr sz="1600">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latin typeface="Roboto"/>
                <a:ea typeface="Roboto"/>
                <a:cs typeface="Roboto"/>
                <a:sym typeface="Roboto"/>
              </a:rPr>
              <a:t>Kiến trúc mô hình</a:t>
            </a:r>
            <a:endParaRPr sz="1600">
              <a:solidFill>
                <a:schemeClr val="dk1"/>
              </a:solidFill>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Phân tích tính nghịch đảo (Invertible Analysis)</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StyleFlow</a:t>
            </a:r>
            <a:endParaRPr sz="1600">
              <a:solidFill>
                <a:schemeClr val="dk1"/>
              </a:solidFill>
              <a:highlight>
                <a:srgbClr val="FFFFFF"/>
              </a:highlight>
              <a:latin typeface="Roboto"/>
              <a:ea typeface="Roboto"/>
              <a:cs typeface="Roboto"/>
              <a:sym typeface="Roboto"/>
            </a:endParaRPr>
          </a:p>
          <a:p>
            <a:pPr marL="914400" lvl="1" indent="-330200" algn="l" rtl="0">
              <a:spcBef>
                <a:spcPts val="0"/>
              </a:spcBef>
              <a:spcAft>
                <a:spcPts val="0"/>
              </a:spcAft>
              <a:buClr>
                <a:schemeClr val="dk1"/>
              </a:buClr>
              <a:buSzPts val="1600"/>
              <a:buFont typeface="Roboto"/>
              <a:buAutoNum type="alphaLcPeriod"/>
            </a:pPr>
            <a:r>
              <a:rPr lang="vi" sz="1600">
                <a:solidFill>
                  <a:schemeClr val="dk1"/>
                </a:solidFill>
                <a:highlight>
                  <a:srgbClr val="FFFFFF"/>
                </a:highlight>
                <a:latin typeface="Roboto"/>
                <a:ea typeface="Roboto"/>
                <a:cs typeface="Roboto"/>
                <a:sym typeface="Roboto"/>
              </a:rPr>
              <a:t>Hàm tổn thất</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solidFill>
                  <a:schemeClr val="dk1"/>
                </a:solidFill>
                <a:latin typeface="Roboto"/>
                <a:ea typeface="Roboto"/>
                <a:cs typeface="Roboto"/>
                <a:sym typeface="Roboto"/>
              </a:rPr>
              <a:t>Phương pháp đánh giá</a:t>
            </a:r>
            <a:endParaRPr sz="1600">
              <a:solidFill>
                <a:schemeClr val="dk1"/>
              </a:solidFill>
              <a:latin typeface="Roboto"/>
              <a:ea typeface="Roboto"/>
              <a:cs typeface="Roboto"/>
              <a:sym typeface="Roboto"/>
            </a:endParaRPr>
          </a:p>
          <a:p>
            <a:pPr marL="179999" lvl="0" indent="-101600" algn="l" rtl="0">
              <a:spcBef>
                <a:spcPts val="0"/>
              </a:spcBef>
              <a:spcAft>
                <a:spcPts val="0"/>
              </a:spcAft>
              <a:buClr>
                <a:schemeClr val="dk1"/>
              </a:buClr>
              <a:buSzPts val="1600"/>
              <a:buFont typeface="Roboto"/>
              <a:buAutoNum type="arabicPeriod"/>
            </a:pPr>
            <a:r>
              <a:rPr lang="vi" sz="1600">
                <a:solidFill>
                  <a:schemeClr val="dk1"/>
                </a:solidFill>
                <a:latin typeface="Roboto"/>
                <a:ea typeface="Roboto"/>
                <a:cs typeface="Roboto"/>
                <a:sym typeface="Roboto"/>
              </a:rPr>
              <a:t>Thực nghiệm</a:t>
            </a:r>
            <a:endParaRPr sz="1600">
              <a:latin typeface="Roboto"/>
              <a:ea typeface="Roboto"/>
              <a:cs typeface="Roboto"/>
              <a:sym typeface="Roboto"/>
            </a:endParaRPr>
          </a:p>
          <a:p>
            <a:pPr marL="179999" lvl="0" indent="-101600" algn="l" rtl="0">
              <a:spcBef>
                <a:spcPts val="0"/>
              </a:spcBef>
              <a:spcAft>
                <a:spcPts val="0"/>
              </a:spcAft>
              <a:buSzPts val="1600"/>
              <a:buFont typeface="Roboto"/>
              <a:buAutoNum type="arabicPeriod"/>
            </a:pPr>
            <a:r>
              <a:rPr lang="vi" sz="1600">
                <a:latin typeface="Roboto"/>
                <a:ea typeface="Roboto"/>
                <a:cs typeface="Roboto"/>
                <a:sym typeface="Roboto"/>
              </a:rPr>
              <a:t>Hướng phát triển</a:t>
            </a:r>
            <a:endParaRPr sz="16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a:p>
            <a:pPr marL="179999" lvl="0" indent="0" algn="l" rtl="0">
              <a:spcBef>
                <a:spcPts val="0"/>
              </a:spcBef>
              <a:spcAft>
                <a:spcPts val="0"/>
              </a:spcAft>
              <a:buNone/>
            </a:pPr>
            <a:endParaRPr sz="1500">
              <a:latin typeface="Roboto"/>
              <a:ea typeface="Roboto"/>
              <a:cs typeface="Roboto"/>
              <a:sym typeface="Roboto"/>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1"/>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US" dirty="0">
                <a:solidFill>
                  <a:srgbClr val="CC0000"/>
                </a:solidFill>
                <a:latin typeface="Roboto"/>
                <a:ea typeface="Roboto"/>
                <a:cs typeface="Roboto"/>
                <a:sym typeface="Roboto"/>
              </a:rPr>
              <a:t>Thank you</a:t>
            </a:r>
            <a:endParaRPr dirty="0">
              <a:solidFill>
                <a:srgbClr val="CC0000"/>
              </a:solidFill>
              <a:latin typeface="Roboto"/>
              <a:ea typeface="Roboto"/>
              <a:cs typeface="Roboto"/>
              <a:sym typeface="Roboto"/>
            </a:endParaRPr>
          </a:p>
        </p:txBody>
      </p:sp>
      <p:sp>
        <p:nvSpPr>
          <p:cNvPr id="284" name="Google Shape;284;p41"/>
          <p:cNvSpPr txBox="1"/>
          <p:nvPr/>
        </p:nvSpPr>
        <p:spPr>
          <a:xfrm>
            <a:off x="0" y="672900"/>
            <a:ext cx="9144000" cy="553968"/>
          </a:xfrm>
          <a:prstGeom prst="rect">
            <a:avLst/>
          </a:prstGeom>
          <a:noFill/>
          <a:ln>
            <a:noFill/>
          </a:ln>
        </p:spPr>
        <p:txBody>
          <a:bodyPr spcFirstLastPara="1" wrap="square" lIns="91425" tIns="91425" rIns="91425" bIns="91425" anchor="t" anchorCtr="0">
            <a:spAutoFit/>
          </a:bodyPr>
          <a:lstStyle/>
          <a:p>
            <a:pPr marL="139700" lvl="0" algn="l" rtl="0">
              <a:spcBef>
                <a:spcPts val="0"/>
              </a:spcBef>
              <a:spcAft>
                <a:spcPts val="0"/>
              </a:spcAft>
              <a:buSzPts val="1400"/>
            </a:pPr>
            <a:r>
              <a:rPr lang="en-US" sz="2400" dirty="0"/>
              <a:t>Any questions?</a:t>
            </a:r>
            <a:endParaRPr sz="2400" dirty="0"/>
          </a:p>
        </p:txBody>
      </p:sp>
    </p:spTree>
    <p:extLst>
      <p:ext uri="{BB962C8B-B14F-4D97-AF65-F5344CB8AC3E}">
        <p14:creationId xmlns:p14="http://schemas.microsoft.com/office/powerpoint/2010/main" val="29456190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75" name="Google Shape;75;p16"/>
          <p:cNvSpPr txBox="1"/>
          <p:nvPr/>
        </p:nvSpPr>
        <p:spPr>
          <a:xfrm>
            <a:off x="314450" y="853500"/>
            <a:ext cx="8497500" cy="14775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Bài toán Image to image (I2I) là một bài toán tương đối khó trong chủ đề về Thị giác máy tính</a:t>
            </a:r>
            <a:endParaRPr/>
          </a:p>
          <a:p>
            <a:pPr marL="457200" lvl="0" indent="-317500" algn="l" rtl="0">
              <a:spcBef>
                <a:spcPts val="0"/>
              </a:spcBef>
              <a:spcAft>
                <a:spcPts val="0"/>
              </a:spcAft>
              <a:buSzPts val="1400"/>
              <a:buChar char="-"/>
            </a:pPr>
            <a:r>
              <a:rPr lang="vi"/>
              <a:t>Dựa theo bài báo </a:t>
            </a:r>
            <a:r>
              <a:rPr lang="vi" sz="1350">
                <a:solidFill>
                  <a:schemeClr val="dk1"/>
                </a:solidFill>
                <a:highlight>
                  <a:srgbClr val="FFFFFF"/>
                </a:highlight>
              </a:rPr>
              <a:t>StyleFlow For Content-Fixed Image to Image Translatio</a:t>
            </a:r>
            <a:r>
              <a:rPr lang="vi"/>
              <a:t>n của Fan et al.</a:t>
            </a:r>
            <a:endParaRPr/>
          </a:p>
          <a:p>
            <a:pPr marL="457200" lvl="0" indent="-317500" algn="l" rtl="0">
              <a:spcBef>
                <a:spcPts val="0"/>
              </a:spcBef>
              <a:spcAft>
                <a:spcPts val="0"/>
              </a:spcAft>
              <a:buSzPts val="1400"/>
              <a:buChar char="-"/>
            </a:pPr>
            <a:r>
              <a:rPr lang="vi"/>
              <a:t>Yêu cầu:</a:t>
            </a:r>
            <a:endParaRPr/>
          </a:p>
          <a:p>
            <a:pPr marL="914400" lvl="0" indent="-317500" algn="l" rtl="0">
              <a:spcBef>
                <a:spcPts val="0"/>
              </a:spcBef>
              <a:spcAft>
                <a:spcPts val="0"/>
              </a:spcAft>
              <a:buSzPts val="1400"/>
              <a:buChar char="+"/>
            </a:pPr>
            <a:r>
              <a:rPr lang="vi"/>
              <a:t>Bảo toàn</a:t>
            </a:r>
            <a:r>
              <a:rPr lang="vi" i="1"/>
              <a:t> </a:t>
            </a:r>
            <a:r>
              <a:rPr lang="vi" b="1" i="1"/>
              <a:t>thông tin ngữ nghĩa</a:t>
            </a:r>
            <a:r>
              <a:rPr lang="vi" i="1"/>
              <a:t> </a:t>
            </a:r>
            <a:r>
              <a:rPr lang="vi"/>
              <a:t>của ảnh content (source domain)</a:t>
            </a:r>
            <a:endParaRPr/>
          </a:p>
          <a:p>
            <a:pPr marL="914400" lvl="0" indent="-317500" algn="l" rtl="0">
              <a:spcBef>
                <a:spcPts val="0"/>
              </a:spcBef>
              <a:spcAft>
                <a:spcPts val="0"/>
              </a:spcAft>
              <a:buSzPts val="1400"/>
              <a:buChar char="+"/>
            </a:pPr>
            <a:r>
              <a:rPr lang="vi"/>
              <a:t>Thu được </a:t>
            </a:r>
            <a:r>
              <a:rPr lang="vi" b="1" i="1"/>
              <a:t>các đặc tính</a:t>
            </a:r>
            <a:r>
              <a:rPr lang="vi" i="1"/>
              <a:t> </a:t>
            </a:r>
            <a:r>
              <a:rPr lang="vi"/>
              <a:t>của ảnh style (target domain)</a:t>
            </a:r>
            <a:endParaRPr/>
          </a:p>
          <a:p>
            <a:pPr marL="457200" lvl="0" indent="-317500" algn="l" rtl="0">
              <a:spcBef>
                <a:spcPts val="0"/>
              </a:spcBef>
              <a:spcAft>
                <a:spcPts val="0"/>
              </a:spcAft>
              <a:buSzPts val="1400"/>
              <a:buChar char="-"/>
            </a:pPr>
            <a:r>
              <a:rPr lang="vi"/>
              <a:t>Dựa vào yêu cầu bảo toàn thông tin chia thành 3 bài toán</a:t>
            </a:r>
            <a:endParaRPr/>
          </a:p>
        </p:txBody>
      </p:sp>
      <p:pic>
        <p:nvPicPr>
          <p:cNvPr id="76" name="Google Shape;76;p16"/>
          <p:cNvPicPr preferRelativeResize="0"/>
          <p:nvPr/>
        </p:nvPicPr>
        <p:blipFill>
          <a:blip r:embed="rId3">
            <a:alphaModFix/>
          </a:blip>
          <a:stretch>
            <a:fillRect/>
          </a:stretch>
        </p:blipFill>
        <p:spPr>
          <a:xfrm>
            <a:off x="1948888" y="2331000"/>
            <a:ext cx="5246235" cy="25077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82" name="Google Shape;82;p17"/>
          <p:cNvSpPr txBox="1"/>
          <p:nvPr/>
        </p:nvSpPr>
        <p:spPr>
          <a:xfrm>
            <a:off x="314450" y="853500"/>
            <a:ext cx="84975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Weakly constrained translation: yêu cầu bảo toàn nội dung ở mức thấp, ảnh nguồn có thể bị biến đổi nhiều.</a:t>
            </a:r>
            <a:endParaRPr/>
          </a:p>
          <a:p>
            <a:pPr marL="457200" lvl="0" indent="-317500" algn="l" rtl="0">
              <a:spcBef>
                <a:spcPts val="0"/>
              </a:spcBef>
              <a:spcAft>
                <a:spcPts val="0"/>
              </a:spcAft>
              <a:buSzPts val="1400"/>
              <a:buChar char="-"/>
            </a:pPr>
            <a:r>
              <a:rPr lang="vi"/>
              <a:t>Các bài toán</a:t>
            </a:r>
            <a:endParaRPr/>
          </a:p>
        </p:txBody>
      </p:sp>
      <p:sp>
        <p:nvSpPr>
          <p:cNvPr id="83" name="Google Shape;83;p17"/>
          <p:cNvSpPr txBox="1"/>
          <p:nvPr/>
        </p:nvSpPr>
        <p:spPr>
          <a:xfrm>
            <a:off x="1549825" y="3393175"/>
            <a:ext cx="19914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Labels to Street Scene</a:t>
            </a:r>
            <a:endParaRPr/>
          </a:p>
          <a:p>
            <a:pPr marL="0" lvl="0" indent="0" algn="ctr" rtl="0">
              <a:spcBef>
                <a:spcPts val="0"/>
              </a:spcBef>
              <a:spcAft>
                <a:spcPts val="0"/>
              </a:spcAft>
              <a:buNone/>
            </a:pPr>
            <a:r>
              <a:rPr lang="vi" sz="1200"/>
              <a:t>source: </a:t>
            </a:r>
            <a:r>
              <a:rPr lang="vi" sz="1200" u="sng">
                <a:solidFill>
                  <a:schemeClr val="hlink"/>
                </a:solidFill>
                <a:hlinkClick r:id="rId3"/>
              </a:rPr>
              <a:t>pix2pix</a:t>
            </a:r>
            <a:endParaRPr sz="1200"/>
          </a:p>
        </p:txBody>
      </p:sp>
      <p:pic>
        <p:nvPicPr>
          <p:cNvPr id="84" name="Google Shape;84;p17"/>
          <p:cNvPicPr preferRelativeResize="0"/>
          <p:nvPr/>
        </p:nvPicPr>
        <p:blipFill>
          <a:blip r:embed="rId4">
            <a:alphaModFix/>
          </a:blip>
          <a:stretch>
            <a:fillRect/>
          </a:stretch>
        </p:blipFill>
        <p:spPr>
          <a:xfrm>
            <a:off x="550475" y="1927050"/>
            <a:ext cx="4274599" cy="1289400"/>
          </a:xfrm>
          <a:prstGeom prst="rect">
            <a:avLst/>
          </a:prstGeom>
          <a:noFill/>
          <a:ln>
            <a:noFill/>
          </a:ln>
        </p:spPr>
      </p:pic>
      <p:pic>
        <p:nvPicPr>
          <p:cNvPr id="85" name="Google Shape;85;p17"/>
          <p:cNvPicPr preferRelativeResize="0"/>
          <p:nvPr/>
        </p:nvPicPr>
        <p:blipFill>
          <a:blip r:embed="rId5">
            <a:alphaModFix/>
          </a:blip>
          <a:stretch>
            <a:fillRect/>
          </a:stretch>
        </p:blipFill>
        <p:spPr>
          <a:xfrm>
            <a:off x="5423175" y="1592225"/>
            <a:ext cx="2696650" cy="1800950"/>
          </a:xfrm>
          <a:prstGeom prst="rect">
            <a:avLst/>
          </a:prstGeom>
          <a:noFill/>
          <a:ln>
            <a:noFill/>
          </a:ln>
        </p:spPr>
      </p:pic>
      <p:sp>
        <p:nvSpPr>
          <p:cNvPr id="86" name="Google Shape;86;p17"/>
          <p:cNvSpPr txBox="1"/>
          <p:nvPr/>
        </p:nvSpPr>
        <p:spPr>
          <a:xfrm>
            <a:off x="5730175" y="3393175"/>
            <a:ext cx="19914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Edges to Photo</a:t>
            </a:r>
            <a:endParaRPr/>
          </a:p>
          <a:p>
            <a:pPr marL="0" lvl="0" indent="0" algn="ctr" rtl="0">
              <a:spcBef>
                <a:spcPts val="0"/>
              </a:spcBef>
              <a:spcAft>
                <a:spcPts val="0"/>
              </a:spcAft>
              <a:buNone/>
            </a:pPr>
            <a:r>
              <a:rPr lang="vi" sz="1200"/>
              <a:t>source: </a:t>
            </a:r>
            <a:r>
              <a:rPr lang="vi" sz="1200" u="sng">
                <a:solidFill>
                  <a:schemeClr val="hlink"/>
                </a:solidFill>
                <a:hlinkClick r:id="rId3"/>
              </a:rPr>
              <a:t>pix2pix</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92" name="Google Shape;92;p18"/>
          <p:cNvSpPr txBox="1"/>
          <p:nvPr/>
        </p:nvSpPr>
        <p:spPr>
          <a:xfrm>
            <a:off x="314450" y="853500"/>
            <a:ext cx="84975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Normally constrained translation: yêu cầu bảo toàn nội dung ở mức vừa phải</a:t>
            </a:r>
            <a:endParaRPr/>
          </a:p>
          <a:p>
            <a:pPr marL="457200" lvl="0" indent="-317500" algn="l" rtl="0">
              <a:spcBef>
                <a:spcPts val="0"/>
              </a:spcBef>
              <a:spcAft>
                <a:spcPts val="0"/>
              </a:spcAft>
              <a:buSzPts val="1400"/>
              <a:buChar char="-"/>
            </a:pPr>
            <a:r>
              <a:rPr lang="vi"/>
              <a:t>Các bài toán</a:t>
            </a:r>
            <a:endParaRPr/>
          </a:p>
        </p:txBody>
      </p:sp>
      <p:pic>
        <p:nvPicPr>
          <p:cNvPr id="93" name="Google Shape;93;p18"/>
          <p:cNvPicPr preferRelativeResize="0"/>
          <p:nvPr/>
        </p:nvPicPr>
        <p:blipFill>
          <a:blip r:embed="rId3">
            <a:alphaModFix/>
          </a:blip>
          <a:stretch>
            <a:fillRect/>
          </a:stretch>
        </p:blipFill>
        <p:spPr>
          <a:xfrm>
            <a:off x="1145475" y="1574675"/>
            <a:ext cx="3354124" cy="2135874"/>
          </a:xfrm>
          <a:prstGeom prst="rect">
            <a:avLst/>
          </a:prstGeom>
          <a:noFill/>
          <a:ln>
            <a:noFill/>
          </a:ln>
        </p:spPr>
      </p:pic>
      <p:sp>
        <p:nvSpPr>
          <p:cNvPr id="94" name="Google Shape;94;p18"/>
          <p:cNvSpPr txBox="1"/>
          <p:nvPr/>
        </p:nvSpPr>
        <p:spPr>
          <a:xfrm>
            <a:off x="1845438" y="3749875"/>
            <a:ext cx="19542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Style transfer</a:t>
            </a:r>
            <a:endParaRPr/>
          </a:p>
          <a:p>
            <a:pPr marL="0" lvl="0" indent="0" algn="ctr" rtl="0">
              <a:spcBef>
                <a:spcPts val="0"/>
              </a:spcBef>
              <a:spcAft>
                <a:spcPts val="0"/>
              </a:spcAft>
              <a:buNone/>
            </a:pPr>
            <a:r>
              <a:rPr lang="vi" sz="1200"/>
              <a:t>source: </a:t>
            </a:r>
            <a:r>
              <a:rPr lang="vi" sz="1200" u="sng">
                <a:solidFill>
                  <a:schemeClr val="hlink"/>
                </a:solidFill>
                <a:hlinkClick r:id="rId4"/>
              </a:rPr>
              <a:t>godatadriven</a:t>
            </a:r>
            <a:endParaRPr sz="1200"/>
          </a:p>
        </p:txBody>
      </p:sp>
      <p:pic>
        <p:nvPicPr>
          <p:cNvPr id="95" name="Google Shape;95;p18"/>
          <p:cNvPicPr preferRelativeResize="0"/>
          <p:nvPr/>
        </p:nvPicPr>
        <p:blipFill>
          <a:blip r:embed="rId5">
            <a:alphaModFix/>
          </a:blip>
          <a:stretch>
            <a:fillRect/>
          </a:stretch>
        </p:blipFill>
        <p:spPr>
          <a:xfrm>
            <a:off x="5400700" y="1503800"/>
            <a:ext cx="2490500" cy="2277625"/>
          </a:xfrm>
          <a:prstGeom prst="rect">
            <a:avLst/>
          </a:prstGeom>
          <a:noFill/>
          <a:ln>
            <a:noFill/>
          </a:ln>
        </p:spPr>
      </p:pic>
      <p:sp>
        <p:nvSpPr>
          <p:cNvPr id="96" name="Google Shape;96;p18"/>
          <p:cNvSpPr txBox="1"/>
          <p:nvPr/>
        </p:nvSpPr>
        <p:spPr>
          <a:xfrm>
            <a:off x="5668850" y="3749875"/>
            <a:ext cx="19542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Season transfer</a:t>
            </a:r>
            <a:endParaRPr/>
          </a:p>
          <a:p>
            <a:pPr marL="0" lvl="0" indent="0" algn="ctr" rtl="0">
              <a:spcBef>
                <a:spcPts val="0"/>
              </a:spcBef>
              <a:spcAft>
                <a:spcPts val="0"/>
              </a:spcAft>
              <a:buNone/>
            </a:pPr>
            <a:r>
              <a:rPr lang="vi" sz="1200"/>
              <a:t>source: </a:t>
            </a:r>
            <a:r>
              <a:rPr lang="vi" sz="1200" u="sng">
                <a:solidFill>
                  <a:schemeClr val="hlink"/>
                </a:solidFill>
                <a:hlinkClick r:id="rId6"/>
              </a:rPr>
              <a:t>CycleGAN</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102" name="Google Shape;102;p19"/>
          <p:cNvSpPr txBox="1"/>
          <p:nvPr/>
        </p:nvSpPr>
        <p:spPr>
          <a:xfrm>
            <a:off x="314450" y="853500"/>
            <a:ext cx="84975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Strongly constrained translation: yêu cầu bảo toàn nội dung ở mức cao</a:t>
            </a:r>
            <a:endParaRPr/>
          </a:p>
          <a:p>
            <a:pPr marL="457200" lvl="0" indent="-317500" algn="l" rtl="0">
              <a:spcBef>
                <a:spcPts val="0"/>
              </a:spcBef>
              <a:spcAft>
                <a:spcPts val="0"/>
              </a:spcAft>
              <a:buSzPts val="1400"/>
              <a:buChar char="-"/>
            </a:pPr>
            <a:r>
              <a:rPr lang="vi"/>
              <a:t>Các bài toán</a:t>
            </a:r>
            <a:endParaRPr/>
          </a:p>
        </p:txBody>
      </p:sp>
      <p:sp>
        <p:nvSpPr>
          <p:cNvPr id="103" name="Google Shape;103;p19"/>
          <p:cNvSpPr txBox="1"/>
          <p:nvPr/>
        </p:nvSpPr>
        <p:spPr>
          <a:xfrm>
            <a:off x="1297563" y="3153875"/>
            <a:ext cx="19542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Super resolution</a:t>
            </a:r>
            <a:endParaRPr/>
          </a:p>
          <a:p>
            <a:pPr marL="0" lvl="0" indent="0" algn="ctr" rtl="0">
              <a:spcBef>
                <a:spcPts val="0"/>
              </a:spcBef>
              <a:spcAft>
                <a:spcPts val="0"/>
              </a:spcAft>
              <a:buNone/>
            </a:pPr>
            <a:r>
              <a:rPr lang="vi" sz="1200"/>
              <a:t>source: </a:t>
            </a:r>
            <a:r>
              <a:rPr lang="vi" sz="1200" u="sng">
                <a:solidFill>
                  <a:schemeClr val="hlink"/>
                </a:solidFill>
                <a:hlinkClick r:id="rId3"/>
              </a:rPr>
              <a:t>medium.com</a:t>
            </a:r>
            <a:endParaRPr sz="1200"/>
          </a:p>
        </p:txBody>
      </p:sp>
      <p:sp>
        <p:nvSpPr>
          <p:cNvPr id="104" name="Google Shape;104;p19"/>
          <p:cNvSpPr txBox="1"/>
          <p:nvPr/>
        </p:nvSpPr>
        <p:spPr>
          <a:xfrm>
            <a:off x="5668850" y="3153875"/>
            <a:ext cx="1954200" cy="5850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vi"/>
              <a:t>Photo-realism</a:t>
            </a:r>
            <a:endParaRPr/>
          </a:p>
          <a:p>
            <a:pPr marL="0" lvl="0" indent="0" algn="ctr" rtl="0">
              <a:spcBef>
                <a:spcPts val="0"/>
              </a:spcBef>
              <a:spcAft>
                <a:spcPts val="0"/>
              </a:spcAft>
              <a:buNone/>
            </a:pPr>
            <a:r>
              <a:rPr lang="vi" sz="1200"/>
              <a:t>source: </a:t>
            </a:r>
            <a:r>
              <a:rPr lang="vi" sz="1200" u="sng">
                <a:solidFill>
                  <a:schemeClr val="hlink"/>
                </a:solidFill>
                <a:hlinkClick r:id="rId4"/>
              </a:rPr>
              <a:t>medium.com</a:t>
            </a:r>
            <a:endParaRPr sz="1200"/>
          </a:p>
        </p:txBody>
      </p:sp>
      <p:pic>
        <p:nvPicPr>
          <p:cNvPr id="105" name="Google Shape;105;p19"/>
          <p:cNvPicPr preferRelativeResize="0"/>
          <p:nvPr/>
        </p:nvPicPr>
        <p:blipFill>
          <a:blip r:embed="rId5">
            <a:alphaModFix/>
          </a:blip>
          <a:stretch>
            <a:fillRect/>
          </a:stretch>
        </p:blipFill>
        <p:spPr>
          <a:xfrm>
            <a:off x="411775" y="1615988"/>
            <a:ext cx="3785701" cy="1461700"/>
          </a:xfrm>
          <a:prstGeom prst="rect">
            <a:avLst/>
          </a:prstGeom>
          <a:noFill/>
          <a:ln>
            <a:noFill/>
          </a:ln>
        </p:spPr>
      </p:pic>
      <p:pic>
        <p:nvPicPr>
          <p:cNvPr id="106" name="Google Shape;106;p19"/>
          <p:cNvPicPr preferRelativeResize="0"/>
          <p:nvPr/>
        </p:nvPicPr>
        <p:blipFill>
          <a:blip r:embed="rId6">
            <a:alphaModFix/>
          </a:blip>
          <a:stretch>
            <a:fillRect/>
          </a:stretch>
        </p:blipFill>
        <p:spPr>
          <a:xfrm>
            <a:off x="4572000" y="1719788"/>
            <a:ext cx="4314912" cy="1461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112" name="Google Shape;112;p20"/>
          <p:cNvSpPr txBox="1"/>
          <p:nvPr/>
        </p:nvSpPr>
        <p:spPr>
          <a:xfrm>
            <a:off x="314450" y="853500"/>
            <a:ext cx="8497500" cy="178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vi"/>
              <a:t>Theo Fan et al. normally và strongly constraint là hai bài toán khó giữ lại nội dung của ảnh content</a:t>
            </a:r>
            <a:endParaRPr/>
          </a:p>
          <a:p>
            <a:pPr marL="457200" lvl="0" indent="-317500" algn="l" rtl="0">
              <a:spcBef>
                <a:spcPts val="0"/>
              </a:spcBef>
              <a:spcAft>
                <a:spcPts val="0"/>
              </a:spcAft>
              <a:buSzPts val="1400"/>
              <a:buChar char="-"/>
            </a:pPr>
            <a:r>
              <a:rPr lang="vi"/>
              <a:t>Đ</a:t>
            </a:r>
            <a:r>
              <a:rPr lang="vi" sz="1500">
                <a:solidFill>
                  <a:schemeClr val="dk1"/>
                </a:solidFill>
                <a:highlight>
                  <a:srgbClr val="FFFFFF"/>
                </a:highlight>
              </a:rPr>
              <a:t>ề xuất mô hình StyleFlow dựa trên </a:t>
            </a:r>
            <a:r>
              <a:rPr lang="vi" sz="1500" u="sng">
                <a:solidFill>
                  <a:schemeClr val="hlink"/>
                </a:solidFill>
                <a:highlight>
                  <a:srgbClr val="FFFFFF"/>
                </a:highlight>
                <a:hlinkClick r:id="rId3"/>
              </a:rPr>
              <a:t>GLOW</a:t>
            </a:r>
            <a:r>
              <a:rPr lang="vi" sz="1500">
                <a:solidFill>
                  <a:schemeClr val="dk1"/>
                </a:solidFill>
                <a:highlight>
                  <a:srgbClr val="FFFFFF"/>
                </a:highlight>
              </a:rPr>
              <a:t>, bao gồm các normalizing flows có thể nghịch đảo và một module mới là Style-Aware Normalization (SAN) để giải quyết vấn đề giảm biến dạng nội dung của bài toán I2I</a:t>
            </a:r>
            <a:endParaRPr sz="1500">
              <a:solidFill>
                <a:schemeClr val="dk1"/>
              </a:solidFill>
              <a:highlight>
                <a:srgbClr val="FFFFFF"/>
              </a:highlight>
            </a:endParaRPr>
          </a:p>
          <a:p>
            <a:pPr marL="457200" lvl="0" indent="-323850" algn="l" rtl="0">
              <a:spcBef>
                <a:spcPts val="0"/>
              </a:spcBef>
              <a:spcAft>
                <a:spcPts val="0"/>
              </a:spcAft>
              <a:buClr>
                <a:schemeClr val="dk1"/>
              </a:buClr>
              <a:buSzPts val="1500"/>
              <a:buChar char="-"/>
            </a:pPr>
            <a:r>
              <a:rPr lang="vi" sz="1500">
                <a:solidFill>
                  <a:schemeClr val="dk1"/>
                </a:solidFill>
                <a:highlight>
                  <a:srgbClr val="FFFFFF"/>
                </a:highlight>
              </a:rPr>
              <a:t>Normalizing flows là một loại mô hình sinh sử dụng các ánh xạ khả nghịch để biến đổi từ phân phối này sang phân phối khác, hiệu quả trong việc lấy mẫu và ước tính mật độ.</a:t>
            </a:r>
            <a:endParaRPr sz="1500">
              <a:solidFill>
                <a:schemeClr val="dk1"/>
              </a:solidFill>
              <a:highlight>
                <a:srgbClr val="FFFFFF"/>
              </a:highlight>
            </a:endParaRPr>
          </a:p>
          <a:p>
            <a:pPr marL="457200" lvl="0" indent="-323850" algn="l" rtl="0">
              <a:spcBef>
                <a:spcPts val="0"/>
              </a:spcBef>
              <a:spcAft>
                <a:spcPts val="0"/>
              </a:spcAft>
              <a:buClr>
                <a:schemeClr val="dk1"/>
              </a:buClr>
              <a:buSzPts val="1500"/>
              <a:buChar char="-"/>
            </a:pPr>
            <a:r>
              <a:rPr lang="vi" sz="1500">
                <a:solidFill>
                  <a:schemeClr val="dk1"/>
                </a:solidFill>
                <a:highlight>
                  <a:srgbClr val="FFFFFF"/>
                </a:highlight>
              </a:rPr>
              <a:t>Thực hiện trên hai bài toán là normally và </a:t>
            </a:r>
            <a:r>
              <a:rPr lang="vi">
                <a:solidFill>
                  <a:schemeClr val="dk1"/>
                </a:solidFill>
              </a:rPr>
              <a:t>strongly constraint</a:t>
            </a:r>
            <a:endParaRPr sz="1500">
              <a:solidFill>
                <a:schemeClr val="dk1"/>
              </a:solidFill>
              <a:highlight>
                <a:srgbClr val="FFFFFF"/>
              </a:highligh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0" y="0"/>
            <a:ext cx="9144000" cy="561600"/>
          </a:xfrm>
          <a:prstGeom prst="rect">
            <a:avLst/>
          </a:prstGeom>
          <a:solidFill>
            <a:srgbClr val="D9D9D9"/>
          </a:solidFill>
        </p:spPr>
        <p:txBody>
          <a:bodyPr spcFirstLastPara="1" wrap="square" lIns="91425" tIns="91425" rIns="91425" bIns="91425" anchor="t" anchorCtr="0">
            <a:normAutofit fontScale="90000"/>
          </a:bodyPr>
          <a:lstStyle/>
          <a:p>
            <a:pPr marL="0" lvl="0" indent="0" algn="l" rtl="0">
              <a:spcBef>
                <a:spcPts val="0"/>
              </a:spcBef>
              <a:spcAft>
                <a:spcPts val="0"/>
              </a:spcAft>
              <a:buNone/>
            </a:pPr>
            <a:r>
              <a:rPr lang="vi">
                <a:solidFill>
                  <a:srgbClr val="CC0000"/>
                </a:solidFill>
              </a:rPr>
              <a:t>Giới thiệu bài toán</a:t>
            </a:r>
            <a:endParaRPr>
              <a:solidFill>
                <a:srgbClr val="CC0000"/>
              </a:solidFill>
            </a:endParaRPr>
          </a:p>
        </p:txBody>
      </p:sp>
      <p:sp>
        <p:nvSpPr>
          <p:cNvPr id="118" name="Google Shape;118;p21"/>
          <p:cNvSpPr txBox="1"/>
          <p:nvPr/>
        </p:nvSpPr>
        <p:spPr>
          <a:xfrm>
            <a:off x="314450" y="853500"/>
            <a:ext cx="8497500" cy="6312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1"/>
              </a:buClr>
              <a:buSzPts val="1500"/>
              <a:buChar char="-"/>
            </a:pPr>
            <a:r>
              <a:rPr lang="vi"/>
              <a:t>Normally constrained translation: style transfer với bộ dữ liệu ảnh content là MS CoCo và ảnh style là WikiArt</a:t>
            </a:r>
            <a:endParaRPr sz="1500">
              <a:solidFill>
                <a:schemeClr val="dk1"/>
              </a:solidFill>
              <a:highlight>
                <a:srgbClr val="FFFFFF"/>
              </a:highlight>
            </a:endParaRPr>
          </a:p>
        </p:txBody>
      </p:sp>
      <p:pic>
        <p:nvPicPr>
          <p:cNvPr id="119" name="Google Shape;119;p21"/>
          <p:cNvPicPr preferRelativeResize="0"/>
          <p:nvPr/>
        </p:nvPicPr>
        <p:blipFill>
          <a:blip r:embed="rId3">
            <a:alphaModFix/>
          </a:blip>
          <a:stretch>
            <a:fillRect/>
          </a:stretch>
        </p:blipFill>
        <p:spPr>
          <a:xfrm>
            <a:off x="1576388" y="1354025"/>
            <a:ext cx="5991225" cy="2876550"/>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1422</Words>
  <Application>Microsoft Office PowerPoint</Application>
  <PresentationFormat>On-screen Show (16:9)</PresentationFormat>
  <Paragraphs>218</Paragraphs>
  <Slides>30</Slides>
  <Notes>30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Roboto Medium</vt:lpstr>
      <vt:lpstr>Roboto</vt:lpstr>
      <vt:lpstr>Simple Light</vt:lpstr>
      <vt:lpstr>PowerPoint Presentation</vt:lpstr>
      <vt:lpstr>Mục lục</vt:lpstr>
      <vt:lpstr>Mục lục</vt:lpstr>
      <vt:lpstr>Giới thiệu bài toán</vt:lpstr>
      <vt:lpstr>Giới thiệu bài toán</vt:lpstr>
      <vt:lpstr>Giới thiệu bài toán</vt:lpstr>
      <vt:lpstr>Giới thiệu bài toán</vt:lpstr>
      <vt:lpstr>Giới thiệu bài toán</vt:lpstr>
      <vt:lpstr>Giới thiệu bài toán</vt:lpstr>
      <vt:lpstr>Giới thiệu bài toán</vt:lpstr>
      <vt:lpstr>Mục lục</vt:lpstr>
      <vt:lpstr>Kiến trúc mô hình</vt:lpstr>
      <vt:lpstr>Kiến trúc mô hình</vt:lpstr>
      <vt:lpstr>Mục lục</vt:lpstr>
      <vt:lpstr>Phân tích tính nghịch đảo</vt:lpstr>
      <vt:lpstr>Mục lục</vt:lpstr>
      <vt:lpstr>StyleFlow</vt:lpstr>
      <vt:lpstr>Mục lục</vt:lpstr>
      <vt:lpstr>Hàm tổn thất</vt:lpstr>
      <vt:lpstr>Mục lục</vt:lpstr>
      <vt:lpstr>Phương pháp đánh giá</vt:lpstr>
      <vt:lpstr>Mục lục</vt:lpstr>
      <vt:lpstr>Thực nghiệm</vt:lpstr>
      <vt:lpstr>Thực nghiệm</vt:lpstr>
      <vt:lpstr>Thực nghiệm</vt:lpstr>
      <vt:lpstr>Thực nghiệm</vt:lpstr>
      <vt:lpstr>Thực nghiệm</vt:lpstr>
      <vt:lpstr>Mục lục</vt:lpstr>
      <vt:lpstr>Hướng phát triển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Phạm Thành Trung</cp:lastModifiedBy>
  <cp:revision>1</cp:revision>
  <dcterms:modified xsi:type="dcterms:W3CDTF">2022-12-17T18:16:26Z</dcterms:modified>
</cp:coreProperties>
</file>